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_rels/notesSlide29.xml.rels" ContentType="application/vnd.openxmlformats-package.relationships+xml"/>
  <Override PartName="/ppt/notesSlides/notesSlide29.xml" ContentType="application/vnd.openxmlformats-officedocument.presentationml.notesSlide+xml"/>
  <Override PartName="/ppt/_rels/presentation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4.xml.rels" ContentType="application/vnd.openxmlformats-package.relationships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3.xml" ContentType="application/vnd.openxmlformats-officedocument.presentationml.slideLayout+xml"/>
  <Override PartName="/ppt/media/image24.jpeg" ContentType="image/jpeg"/>
  <Override PartName="/ppt/media/image21.jpeg" ContentType="image/jpeg"/>
  <Override PartName="/ppt/media/image20.jpeg" ContentType="image/jpeg"/>
  <Override PartName="/ppt/media/image19.jpeg" ContentType="image/jpeg"/>
  <Override PartName="/ppt/media/image42.jpeg" ContentType="image/jpeg"/>
  <Override PartName="/ppt/media/image18.jpeg" ContentType="image/jpeg"/>
  <Override PartName="/ppt/media/image16.png" ContentType="image/png"/>
  <Override PartName="/ppt/media/image49.jpeg" ContentType="image/jpeg"/>
  <Override PartName="/ppt/media/image15.jpeg" ContentType="image/jpeg"/>
  <Override PartName="/ppt/media/image14.jpeg" ContentType="image/jpeg"/>
  <Override PartName="/ppt/media/image41.jpeg" ContentType="image/jpeg"/>
  <Override PartName="/ppt/media/image22.jpeg" ContentType="image/jpeg"/>
  <Override PartName="/ppt/media/image1.jpeg" ContentType="image/jpeg"/>
  <Override PartName="/ppt/media/image35.jpeg" ContentType="image/jpeg"/>
  <Override PartName="/ppt/media/image23.jpeg" ContentType="image/jpeg"/>
  <Override PartName="/ppt/media/image2.jpeg" ContentType="image/jpeg"/>
  <Override PartName="/ppt/media/image36.jpeg" ContentType="image/jpeg"/>
  <Override PartName="/ppt/media/image17.jpeg" ContentType="image/jpeg"/>
  <Override PartName="/ppt/media/image3.png" ContentType="image/png"/>
  <Override PartName="/ppt/media/image56.jpeg" ContentType="image/jpeg"/>
  <Override PartName="/ppt/media/image25.jpeg" ContentType="image/jpeg"/>
  <Override PartName="/ppt/media/image32.png" ContentType="image/png"/>
  <Override PartName="/ppt/media/image4.jpeg" ContentType="image/jpeg"/>
  <Override PartName="/ppt/media/image26.jpeg" ContentType="image/jpeg"/>
  <Override PartName="/ppt/media/image5.jpeg" ContentType="image/jpeg"/>
  <Override PartName="/ppt/media/image27.jpeg" ContentType="image/jpeg"/>
  <Override PartName="/ppt/media/image50.jpeg" ContentType="image/jpeg"/>
  <Override PartName="/ppt/media/image6.jpeg" ContentType="image/jpeg"/>
  <Override PartName="/ppt/media/image28.jpeg" ContentType="image/jpeg"/>
  <Override PartName="/ppt/media/image51.jpeg" ContentType="image/jpeg"/>
  <Override PartName="/ppt/media/image43.jpeg" ContentType="image/jpeg"/>
  <Override PartName="/ppt/media/image44.jpeg" ContentType="image/jpeg"/>
  <Override PartName="/ppt/media/image45.jpeg" ContentType="image/jpeg"/>
  <Override PartName="/ppt/media/image46.jpeg" ContentType="image/jpeg"/>
  <Override PartName="/ppt/media/image47.jpeg" ContentType="image/jpeg"/>
  <Override PartName="/ppt/media/image48.jpeg" ContentType="image/jpeg"/>
  <Override PartName="/ppt/media/image53.jpeg" ContentType="image/jpeg"/>
  <Override PartName="/ppt/media/image54.jpeg" ContentType="image/jpeg"/>
  <Override PartName="/ppt/media/image55.jpeg" ContentType="image/jpeg"/>
  <Override PartName="/ppt/media/image57.jpeg" ContentType="image/jpeg"/>
  <Override PartName="/ppt/media/image58.jpeg" ContentType="image/jpeg"/>
  <Override PartName="/ppt/media/image37.jpeg" ContentType="image/jpeg"/>
  <Override PartName="/ppt/media/image12.jpeg" ContentType="image/jpeg"/>
  <Override PartName="/ppt/media/image59.jpeg" ContentType="image/jpeg"/>
  <Override PartName="/ppt/media/image34.jpeg" ContentType="image/jpeg"/>
  <Override PartName="/ppt/media/image38.jpeg" ContentType="image/jpeg"/>
  <Override PartName="/ppt/media/image7.jpeg" ContentType="image/jpeg"/>
  <Override PartName="/ppt/media/image33.jpeg" ContentType="image/jpeg"/>
  <Override PartName="/ppt/media/image31.jpeg" ContentType="image/jpeg"/>
  <Override PartName="/ppt/media/image30.jpeg" ContentType="image/jpeg"/>
  <Override PartName="/ppt/media/image9.jpeg" ContentType="image/jpeg"/>
  <Override PartName="/ppt/media/image11.jpeg" ContentType="image/jpeg"/>
  <Override PartName="/ppt/media/image40.jpeg" ContentType="image/jpeg"/>
  <Override PartName="/ppt/media/image13.jpeg" ContentType="image/jpeg"/>
  <Override PartName="/ppt/media/image39.jpeg" ContentType="image/jpeg"/>
  <Override PartName="/ppt/media/image8.jpeg" ContentType="image/jpeg"/>
  <Override PartName="/ppt/media/image10.jpeg" ContentType="image/jpeg"/>
  <Override PartName="/ppt/media/image29.jpeg" ContentType="image/jpeg"/>
  <Override PartName="/ppt/media/image52.jpeg" ContentType="image/jpe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4.xml.rels" ContentType="application/vnd.openxmlformats-package.relationships+xml"/>
  <Override PartName="/ppt/slides/_rels/slide47.xml.rels" ContentType="application/vnd.openxmlformats-package.relationships+xml"/>
  <Override PartName="/ppt/slides/_rels/slide5.xml.rels" ContentType="application/vnd.openxmlformats-package.relationships+xml"/>
  <Override PartName="/ppt/slides/_rels/slide40.xml.rels" ContentType="application/vnd.openxmlformats-package.relationships+xml"/>
  <Override PartName="/ppt/slides/_rels/slide48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41.xml.rels" ContentType="application/vnd.openxmlformats-package.relationships+xml"/>
  <Override PartName="/ppt/slides/_rels/slide34.xml.rels" ContentType="application/vnd.openxmlformats-package.relationships+xml"/>
  <Override PartName="/ppt/slides/_rels/slide7.xml.rels" ContentType="application/vnd.openxmlformats-package.relationships+xml"/>
  <Override PartName="/ppt/slides/_rels/slide42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0.xml.rels" ContentType="application/vnd.openxmlformats-package.relationships+xml"/>
  <Override PartName="/ppt/slides/_rels/slide10.xml.rels" ContentType="application/vnd.openxmlformats-package.relationships+xml"/>
  <Override PartName="/ppt/slides/_rels/slide32.xml.rels" ContentType="application/vnd.openxmlformats-package.relationships+xml"/>
  <Override PartName="/ppt/slides/_rels/slide16.xml.rels" ContentType="application/vnd.openxmlformats-package.relationships+xml"/>
  <Override PartName="/ppt/slides/_rels/slide25.xml.rels" ContentType="application/vnd.openxmlformats-package.relationships+xml"/>
  <Override PartName="/ppt/slides/_rels/slide46.xml.rels" ContentType="application/vnd.openxmlformats-package.relationships+xml"/>
  <Override PartName="/ppt/slides/_rels/slide30.xml.rels" ContentType="application/vnd.openxmlformats-package.relationships+xml"/>
  <Override PartName="/ppt/slides/_rels/slide45.xml.rels" ContentType="application/vnd.openxmlformats-package.relationships+xml"/>
  <Override PartName="/ppt/slides/_rels/slide14.xml.rels" ContentType="application/vnd.openxmlformats-package.relationships+xml"/>
  <Override PartName="/ppt/slides/_rels/slide29.xml.rels" ContentType="application/vnd.openxmlformats-package.relationships+xml"/>
  <Override PartName="/ppt/slides/_rels/slide23.xml.rels" ContentType="application/vnd.openxmlformats-package.relationships+xml"/>
  <Override PartName="/ppt/slides/_rels/slide38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24.xml.rels" ContentType="application/vnd.openxmlformats-package.relationships+xml"/>
  <Override PartName="/ppt/slides/_rels/slide39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28.xml.rels" ContentType="application/vnd.openxmlformats-package.relationships+xml"/>
  <Override PartName="/ppt/slides/_rels/slide44.xml.rels" ContentType="application/vnd.openxmlformats-package.relationships+xml"/>
  <Override PartName="/ppt/slides/_rels/slide2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6.xml.rels" ContentType="application/vnd.openxmlformats-package.relationships+xml"/>
  <Override PartName="/ppt/slides/_rels/slide27.xml.rels" ContentType="application/vnd.openxmlformats-package.relationships+xml"/>
  <Override PartName="/ppt/slides/_rels/slide43.xml.rels" ContentType="application/vnd.openxmlformats-package.relationships+xml"/>
  <Override PartName="/ppt/slides/_rels/slide2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3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33.xml" ContentType="application/vnd.openxmlformats-officedocument.presentationml.slide+xml"/>
  <Override PartName="/ppt/slides/slide45.xml" ContentType="application/vnd.openxmlformats-officedocument.presentationml.slide+xml"/>
  <Override PartName="/ppt/slides/slide34.xml" ContentType="application/vnd.openxmlformats-officedocument.presentationml.slide+xml"/>
  <Override PartName="/ppt/slides/slide46.xml" ContentType="application/vnd.openxmlformats-officedocument.presentationml.slide+xml"/>
  <Override PartName="/ppt/slides/slide4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9.xml" ContentType="application/vnd.openxmlformats-officedocument.presentationml.slide+xml"/>
  <Override PartName="/ppt/slides/slide44.xml" ContentType="application/vnd.openxmlformats-officedocument.presentationml.slide+xml"/>
  <Override PartName="/ppt/slides/slide4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2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</p:sldIdLst>
  <p:sldSz cx="10080625" cy="567055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Relationship Id="rId49" Type="http://schemas.openxmlformats.org/officeDocument/2006/relationships/slide" Target="slides/slide41.xml"/><Relationship Id="rId50" Type="http://schemas.openxmlformats.org/officeDocument/2006/relationships/slide" Target="slides/slide42.xml"/><Relationship Id="rId51" Type="http://schemas.openxmlformats.org/officeDocument/2006/relationships/slide" Target="slides/slide43.xml"/><Relationship Id="rId52" Type="http://schemas.openxmlformats.org/officeDocument/2006/relationships/slide" Target="slides/slide44.xml"/><Relationship Id="rId53" Type="http://schemas.openxmlformats.org/officeDocument/2006/relationships/slide" Target="slides/slide45.xml"/><Relationship Id="rId54" Type="http://schemas.openxmlformats.org/officeDocument/2006/relationships/slide" Target="slides/slide46.xml"/><Relationship Id="rId55" Type="http://schemas.openxmlformats.org/officeDocument/2006/relationships/slide" Target="slides/slide47.xml"/><Relationship Id="rId56" Type="http://schemas.openxmlformats.org/officeDocument/2006/relationships/slide" Target="slides/slide4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Calibri"/>
              </a:rPr>
              <a:t>Click to move the slide</a:t>
            </a:r>
            <a:endParaRPr b="0" lang="en-US" sz="149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2640" spc="-1" strike="noStrike">
                <a:latin typeface="Arial"/>
              </a:rPr>
              <a:t>Click to edit the notes format</a:t>
            </a:r>
            <a:endParaRPr b="0" lang="en-US" sz="2640" spc="-1" strike="noStrike"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&lt;header&gt;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36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37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645AA458-A9DB-44E2-9082-6AFA5C2214DC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sldImg"/>
          </p:nvPr>
        </p:nvSpPr>
        <p:spPr>
          <a:xfrm>
            <a:off x="533880" y="764280"/>
            <a:ext cx="6704280" cy="3771360"/>
          </a:xfrm>
          <a:prstGeom prst="rect">
            <a:avLst/>
          </a:prstGeom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1800" cy="45162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380" name="CustomShape 3"/>
          <p:cNvSpPr/>
          <p:nvPr/>
        </p:nvSpPr>
        <p:spPr>
          <a:xfrm>
            <a:off x="4402800" y="9552600"/>
            <a:ext cx="3362040" cy="493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4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9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0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1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2" descr=""/>
          <p:cNvPicPr/>
          <p:nvPr/>
        </p:nvPicPr>
        <p:blipFill>
          <a:blip r:embed="rId2"/>
          <a:stretch/>
        </p:blipFill>
        <p:spPr>
          <a:xfrm>
            <a:off x="3240" y="0"/>
            <a:ext cx="10068480" cy="5669280"/>
          </a:xfrm>
          <a:prstGeom prst="rect">
            <a:avLst/>
          </a:prstGeom>
          <a:ln w="9360">
            <a:noFill/>
          </a:ln>
        </p:spPr>
      </p:pic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>
            <a:alphaModFix amt="14000"/>
          </a:blip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259640" y="928080"/>
            <a:ext cx="7560000" cy="197388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en-US" sz="60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n-U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dt"/>
          </p:nvPr>
        </p:nvSpPr>
        <p:spPr>
          <a:xfrm>
            <a:off x="692640" y="5256000"/>
            <a:ext cx="2268000" cy="301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C38AD0C0-E3A9-425D-B091-814B03D6C8B4}" type="datetime1">
              <a:rPr b="0" lang="en-US" sz="1200" spc="-1" strike="noStrike">
                <a:solidFill>
                  <a:srgbClr val="8b8b8b"/>
                </a:solidFill>
                <a:latin typeface="Calibri"/>
              </a:rPr>
              <a:t>05/27/2021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ftr"/>
          </p:nvPr>
        </p:nvSpPr>
        <p:spPr>
          <a:xfrm>
            <a:off x="3339000" y="5256000"/>
            <a:ext cx="3402000" cy="301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sldNum"/>
          </p:nvPr>
        </p:nvSpPr>
        <p:spPr>
          <a:xfrm>
            <a:off x="7119000" y="5256000"/>
            <a:ext cx="2268000" cy="301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333007E1-7A4A-4033-9EE9-586AFAA28E9F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195" name="PlaceHolder 5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7236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232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166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49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49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5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165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5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165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5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165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6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2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hyperlink" Target="https://www.libreoffice.org/" TargetMode="External"/><Relationship Id="rId2" Type="http://schemas.openxmlformats.org/officeDocument/2006/relationships/slideLayout" Target="../slideLayouts/slideLayout3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hyperlink" Target="https://sourceforge.net/projects/qucs/files/latest/download" TargetMode="External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2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mailto:phil.brunner@gmail.com" TargetMode="External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jpeg"/><Relationship Id="rId3" Type="http://schemas.openxmlformats.org/officeDocument/2006/relationships/slideLayout" Target="../slideLayouts/slideLayout2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2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image" Target="../media/image36.jpeg"/><Relationship Id="rId3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1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image" Target="../media/image39.jpeg"/><Relationship Id="rId3" Type="http://schemas.openxmlformats.org/officeDocument/2006/relationships/slideLayout" Target="../slideLayouts/slideLayout15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jpeg"/><Relationship Id="rId3" Type="http://schemas.openxmlformats.org/officeDocument/2006/relationships/slideLayout" Target="../slideLayouts/slideLayout1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slideLayout" Target="../slideLayouts/slideLayout1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slideLayout" Target="../slideLayouts/slideLayout1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slideLayout" Target="../slideLayouts/slideLayout15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image" Target="../media/image47.jpeg"/><Relationship Id="rId3" Type="http://schemas.openxmlformats.org/officeDocument/2006/relationships/slideLayout" Target="../slideLayouts/slideLayout15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image" Target="../media/image49.jpeg"/><Relationship Id="rId3" Type="http://schemas.openxmlformats.org/officeDocument/2006/relationships/image" Target="../media/image50.jpeg"/><Relationship Id="rId4" Type="http://schemas.openxmlformats.org/officeDocument/2006/relationships/slideLayout" Target="../slideLayouts/slideLayout49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slideLayout" Target="../slideLayouts/slideLayout25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53.jpeg"/><Relationship Id="rId2" Type="http://schemas.openxmlformats.org/officeDocument/2006/relationships/slideLayout" Target="../slideLayouts/slideLayout27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54.jpeg"/><Relationship Id="rId2" Type="http://schemas.openxmlformats.org/officeDocument/2006/relationships/slideLayout" Target="../slideLayouts/slideLayout2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55.jpeg"/><Relationship Id="rId2" Type="http://schemas.openxmlformats.org/officeDocument/2006/relationships/slideLayout" Target="../slideLayouts/slideLayout25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56.jpeg"/><Relationship Id="rId2" Type="http://schemas.openxmlformats.org/officeDocument/2006/relationships/slideLayout" Target="../slideLayouts/slideLayout2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57.jpeg"/><Relationship Id="rId2" Type="http://schemas.openxmlformats.org/officeDocument/2006/relationships/image" Target="../media/image58.jpeg"/><Relationship Id="rId3" Type="http://schemas.openxmlformats.org/officeDocument/2006/relationships/image" Target="../media/image59.jpeg"/><Relationship Id="rId4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904320" y="703800"/>
            <a:ext cx="4987440" cy="1995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p>
            <a:endParaRPr b="0" lang="en-US" sz="149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9" name="TextShape 2"/>
          <p:cNvSpPr txBox="1"/>
          <p:nvPr/>
        </p:nvSpPr>
        <p:spPr>
          <a:xfrm>
            <a:off x="2301840" y="3446280"/>
            <a:ext cx="2679840" cy="151992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3200" spc="-1" strike="noStrike">
                <a:solidFill>
                  <a:srgbClr val="c00000"/>
                </a:solidFill>
                <a:latin typeface="Calibri"/>
              </a:rPr>
              <a:t> </a:t>
            </a:r>
            <a:r>
              <a:rPr b="1" i="1" lang="en-US" sz="3200" spc="-1" strike="noStrike">
                <a:solidFill>
                  <a:srgbClr val="c00000"/>
                </a:solidFill>
                <a:latin typeface="Calibri"/>
              </a:rPr>
              <a:t>Antenna Summit</a:t>
            </a:r>
            <a:r>
              <a:rPr b="1" i="1" lang="en-US" sz="3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240" name="TextShape 3"/>
          <p:cNvSpPr txBox="1"/>
          <p:nvPr/>
        </p:nvSpPr>
        <p:spPr>
          <a:xfrm>
            <a:off x="9040680" y="4932000"/>
            <a:ext cx="453240" cy="4532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spcAft>
                <a:spcPts val="601"/>
              </a:spcAft>
            </a:pPr>
            <a:fld id="{8161C5F0-E094-43F9-9E2D-C2312E42905A}" type="slidenum">
              <a:rPr b="0" lang="en-US" sz="1200" spc="-1" strike="noStrike">
                <a:solidFill>
                  <a:srgbClr val="ffffff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pic>
        <p:nvPicPr>
          <p:cNvPr id="241" name="Picture 9_1" descr="Graphical user interface, text&#10;&#10;Description automatically generated"/>
          <p:cNvPicPr/>
          <p:nvPr/>
        </p:nvPicPr>
        <p:blipFill>
          <a:blip r:embed="rId1"/>
          <a:stretch/>
        </p:blipFill>
        <p:spPr>
          <a:xfrm>
            <a:off x="498600" y="1088280"/>
            <a:ext cx="7004880" cy="2454480"/>
          </a:xfrm>
          <a:prstGeom prst="rect">
            <a:avLst/>
          </a:prstGeom>
          <a:ln w="0">
            <a:noFill/>
          </a:ln>
        </p:spPr>
      </p:pic>
      <p:pic>
        <p:nvPicPr>
          <p:cNvPr id="242" name="Picture 10_1" descr="A picture containing text, clipart&#10;&#10;Description automatically generated"/>
          <p:cNvPicPr/>
          <p:nvPr/>
        </p:nvPicPr>
        <p:blipFill>
          <a:blip r:embed="rId2"/>
          <a:stretch/>
        </p:blipFill>
        <p:spPr>
          <a:xfrm>
            <a:off x="9007920" y="4563720"/>
            <a:ext cx="497880" cy="617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Capacitors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66" name="TextShape 2"/>
          <p:cNvSpPr txBox="1"/>
          <p:nvPr/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52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Ideally blocks DC, no leakage, no energy loss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Tolerance and temperature coefficient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Voltage rating and breakdown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Frequency, resistance, leakage, inductance considerations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Ceramic, plastic film, mica, electrolytic, air-variable, vacuum 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Electrolytics are high capacity and polarized - low frequency filtering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-18360" y="116280"/>
            <a:ext cx="559620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Capacitors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68" name="CustomShape 2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9" name="" descr=""/>
          <p:cNvPicPr/>
          <p:nvPr/>
        </p:nvPicPr>
        <p:blipFill>
          <a:blip r:embed="rId1"/>
          <a:stretch/>
        </p:blipFill>
        <p:spPr>
          <a:xfrm>
            <a:off x="6042960" y="182880"/>
            <a:ext cx="3924000" cy="5095440"/>
          </a:xfrm>
          <a:prstGeom prst="rect">
            <a:avLst/>
          </a:prstGeom>
          <a:ln w="0">
            <a:noFill/>
          </a:ln>
        </p:spPr>
      </p:pic>
      <p:pic>
        <p:nvPicPr>
          <p:cNvPr id="270" name="" descr=""/>
          <p:cNvPicPr/>
          <p:nvPr/>
        </p:nvPicPr>
        <p:blipFill>
          <a:blip r:embed="rId2"/>
          <a:stretch/>
        </p:blipFill>
        <p:spPr>
          <a:xfrm>
            <a:off x="143640" y="1645920"/>
            <a:ext cx="5708520" cy="306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72000" y="27432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Inductors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72" name="TextShape 2"/>
          <p:cNvSpPr txBox="1"/>
          <p:nvPr/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Air-core or iron-core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Encapsulated (looks like resistor)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Slug tuned (variable) 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magnetic or non-magnetic core inside coiled inductor</a:t>
            </a:r>
            <a:endParaRPr b="0" lang="en-US" sz="2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Adjust with screw-driver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504000" y="226080"/>
            <a:ext cx="351936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Inductors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74" name="CustomShape 2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75" name="" descr=""/>
          <p:cNvPicPr/>
          <p:nvPr/>
        </p:nvPicPr>
        <p:blipFill>
          <a:blip r:embed="rId1"/>
          <a:stretch/>
        </p:blipFill>
        <p:spPr>
          <a:xfrm>
            <a:off x="378360" y="1188720"/>
            <a:ext cx="3736440" cy="4329360"/>
          </a:xfrm>
          <a:prstGeom prst="rect">
            <a:avLst/>
          </a:prstGeom>
          <a:ln w="0">
            <a:noFill/>
          </a:ln>
        </p:spPr>
      </p:pic>
      <p:pic>
        <p:nvPicPr>
          <p:cNvPr id="276" name="" descr=""/>
          <p:cNvPicPr/>
          <p:nvPr/>
        </p:nvPicPr>
        <p:blipFill>
          <a:blip r:embed="rId2"/>
          <a:stretch/>
        </p:blipFill>
        <p:spPr>
          <a:xfrm>
            <a:off x="4307040" y="274320"/>
            <a:ext cx="5568480" cy="5255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CustomShape 1"/>
          <p:cNvSpPr/>
          <p:nvPr/>
        </p:nvSpPr>
        <p:spPr>
          <a:xfrm>
            <a:off x="91440" y="182880"/>
            <a:ext cx="420624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Transformers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78" name="CustomShape 2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79" name="" descr=""/>
          <p:cNvPicPr/>
          <p:nvPr/>
        </p:nvPicPr>
        <p:blipFill>
          <a:blip r:embed="rId1"/>
          <a:stretch/>
        </p:blipFill>
        <p:spPr>
          <a:xfrm>
            <a:off x="5029200" y="639000"/>
            <a:ext cx="4509720" cy="4481640"/>
          </a:xfrm>
          <a:prstGeom prst="rect">
            <a:avLst/>
          </a:prstGeom>
          <a:ln w="0">
            <a:noFill/>
          </a:ln>
        </p:spPr>
      </p:pic>
      <p:pic>
        <p:nvPicPr>
          <p:cNvPr id="280" name="" descr=""/>
          <p:cNvPicPr/>
          <p:nvPr/>
        </p:nvPicPr>
        <p:blipFill>
          <a:blip r:embed="rId2"/>
          <a:stretch/>
        </p:blipFill>
        <p:spPr>
          <a:xfrm>
            <a:off x="365760" y="1467360"/>
            <a:ext cx="4312440" cy="3287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Switching Power Supply (Conceptual)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282" name="" descr=""/>
          <p:cNvPicPr/>
          <p:nvPr/>
        </p:nvPicPr>
        <p:blipFill>
          <a:blip r:embed="rId1"/>
          <a:stretch/>
        </p:blipFill>
        <p:spPr>
          <a:xfrm>
            <a:off x="1529280" y="2468880"/>
            <a:ext cx="6883200" cy="2851560"/>
          </a:xfrm>
          <a:prstGeom prst="rect">
            <a:avLst/>
          </a:prstGeom>
          <a:ln w="0">
            <a:noFill/>
          </a:ln>
        </p:spPr>
      </p:pic>
      <p:sp>
        <p:nvSpPr>
          <p:cNvPr id="283" name="TextShape 2"/>
          <p:cNvSpPr txBox="1"/>
          <p:nvPr/>
        </p:nvSpPr>
        <p:spPr>
          <a:xfrm>
            <a:off x="455040" y="1627560"/>
            <a:ext cx="6217920" cy="64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800" spc="-1" strike="noStrike">
                <a:latin typeface="Arial"/>
              </a:rPr>
              <a:t>- Use high frequency to minimize transformer size/weight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- Needs careful design/shielding to avoid HF interference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ustomShape 1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Semiconductors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85" name="CustomShape 2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6" name="TextShape 3"/>
          <p:cNvSpPr txBox="1"/>
          <p:nvPr/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7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  <a:ea typeface="Noto Sans CJK SC"/>
              </a:rPr>
              <a:t>Diodes – Point Contact, Pin, Schottky, Varactor, Zener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Current, PIV, Speed, Reverse Current</a:t>
            </a:r>
            <a:endParaRPr b="0" lang="en-US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Transistors – BJT, JFET, MOSFET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Gain, Operating Regions and Parameters</a:t>
            </a:r>
            <a:endParaRPr b="0" lang="en-US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Optical – Photo, LED, Laser, Optoisolators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Fiber Optics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Some Semiconductor Symbols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288" name="" descr=""/>
          <p:cNvPicPr/>
          <p:nvPr/>
        </p:nvPicPr>
        <p:blipFill>
          <a:blip r:embed="rId1"/>
          <a:stretch/>
        </p:blipFill>
        <p:spPr>
          <a:xfrm>
            <a:off x="2011680" y="1144440"/>
            <a:ext cx="7356960" cy="4526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" descr=""/>
          <p:cNvPicPr/>
          <p:nvPr/>
        </p:nvPicPr>
        <p:blipFill>
          <a:blip r:embed="rId1"/>
          <a:stretch/>
        </p:blipFill>
        <p:spPr>
          <a:xfrm>
            <a:off x="365760" y="4680"/>
            <a:ext cx="7456680" cy="5666040"/>
          </a:xfrm>
          <a:prstGeom prst="rect">
            <a:avLst/>
          </a:prstGeom>
          <a:ln w="0">
            <a:noFill/>
          </a:ln>
        </p:spPr>
      </p:pic>
      <p:sp>
        <p:nvSpPr>
          <p:cNvPr id="290" name="CustomShape 1"/>
          <p:cNvSpPr/>
          <p:nvPr/>
        </p:nvSpPr>
        <p:spPr>
          <a:xfrm>
            <a:off x="5577840" y="334440"/>
            <a:ext cx="402336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NPN Amplifier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91" name="CustomShape 2"/>
          <p:cNvSpPr/>
          <p:nvPr/>
        </p:nvSpPr>
        <p:spPr>
          <a:xfrm>
            <a:off x="504000" y="1326600"/>
            <a:ext cx="75427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/>
          <p:cNvSpPr/>
          <p:nvPr/>
        </p:nvSpPr>
        <p:spPr>
          <a:xfrm>
            <a:off x="8313480" y="226080"/>
            <a:ext cx="1261440" cy="496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3" name="" descr=""/>
          <p:cNvPicPr/>
          <p:nvPr/>
        </p:nvPicPr>
        <p:blipFill>
          <a:blip r:embed="rId1"/>
          <a:stretch/>
        </p:blipFill>
        <p:spPr>
          <a:xfrm>
            <a:off x="0" y="1188720"/>
            <a:ext cx="7054920" cy="3967560"/>
          </a:xfrm>
          <a:prstGeom prst="rect">
            <a:avLst/>
          </a:prstGeom>
          <a:ln w="0">
            <a:noFill/>
          </a:ln>
        </p:spPr>
      </p:pic>
      <p:sp>
        <p:nvSpPr>
          <p:cNvPr id="294" name="TextShape 2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811A Vacuum Tube Push-Pull Final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295" name="" descr=""/>
          <p:cNvPicPr/>
          <p:nvPr/>
        </p:nvPicPr>
        <p:blipFill>
          <a:blip r:embed="rId2"/>
          <a:stretch/>
        </p:blipFill>
        <p:spPr>
          <a:xfrm>
            <a:off x="6588000" y="1375920"/>
            <a:ext cx="3287520" cy="3287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Session 3 – Components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44" name="CustomShape 2"/>
          <p:cNvSpPr/>
          <p:nvPr/>
        </p:nvSpPr>
        <p:spPr>
          <a:xfrm>
            <a:off x="504000" y="975960"/>
            <a:ext cx="9070920" cy="398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Chapter 4.1 to 4.5.6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+ Other Material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TOOLS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97" name="TextShape 2"/>
          <p:cNvSpPr txBox="1"/>
          <p:nvPr/>
        </p:nvSpPr>
        <p:spPr>
          <a:xfrm>
            <a:off x="73152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6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Arduino UNO + Breadboard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QUES – Quite Universal Circuit Simulator (Free)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lnSpc>
                <a:spcPct val="9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  <a:ea typeface="DejaVu Sans"/>
              </a:rPr>
              <a:t>h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ttps://sourceforge.net/projects/</a:t>
            </a:r>
            <a:r>
              <a:rPr b="0" lang="en-US" sz="1800" spc="-1" strike="noStrike">
                <a:solidFill>
                  <a:srgbClr val="000000"/>
                </a:solidFill>
                <a:latin typeface="Calibri Light"/>
                <a:ea typeface="DejaVu Sans"/>
              </a:rPr>
              <a:t>qucs/files/latest/download</a:t>
            </a:r>
            <a:endParaRPr b="0" lang="en-US" sz="1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Circuit Calculations with Complex Numbers and Spreadsheets (Excel or LibreOffice CALC)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Free LibreOffice Download: </a:t>
            </a:r>
            <a:r>
              <a:rPr b="0" lang="en-US" sz="2000" spc="-1" strike="noStrike">
                <a:latin typeface="Arial"/>
                <a:hlinkClick r:id="rId1"/>
              </a:rPr>
              <a:t>https://www.libreoffice.org/</a:t>
            </a:r>
            <a:endParaRPr b="0" lang="en-US" sz="20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Software Modems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Software Defined Radios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CustomShape 1"/>
          <p:cNvSpPr/>
          <p:nvPr/>
        </p:nvSpPr>
        <p:spPr>
          <a:xfrm>
            <a:off x="504000" y="188280"/>
            <a:ext cx="9070920" cy="102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Noto Sans CJK SC"/>
              </a:rPr>
              <a:t>Arduino and Breadboard</a:t>
            </a:r>
            <a:br/>
            <a:r>
              <a:rPr b="0" lang="en-US" sz="2800" spc="-1" strike="noStrike">
                <a:solidFill>
                  <a:srgbClr val="c9211e"/>
                </a:solidFill>
                <a:latin typeface="Arial"/>
                <a:ea typeface="Noto Sans CJK SC"/>
              </a:rPr>
              <a:t>     </a:t>
            </a:r>
            <a:r>
              <a:rPr b="0" lang="en-US" sz="2800" spc="-1" strike="noStrike">
                <a:solidFill>
                  <a:srgbClr val="3465a4"/>
                </a:solidFill>
                <a:latin typeface="Arial"/>
                <a:ea typeface="Noto Sans CJK SC"/>
              </a:rPr>
              <a:t>CQ  CQ  DE  AE7OH  K</a:t>
            </a:r>
            <a:endParaRPr b="0" lang="en-US" sz="2800" spc="-1" strike="noStrike">
              <a:latin typeface="Arial"/>
            </a:endParaRPr>
          </a:p>
        </p:txBody>
      </p:sp>
      <p:pic>
        <p:nvPicPr>
          <p:cNvPr id="299" name="" descr=""/>
          <p:cNvPicPr/>
          <p:nvPr/>
        </p:nvPicPr>
        <p:blipFill>
          <a:blip r:embed="rId1"/>
          <a:stretch/>
        </p:blipFill>
        <p:spPr>
          <a:xfrm>
            <a:off x="1312920" y="1389240"/>
            <a:ext cx="7191000" cy="3914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Arduino+Breadboard Schematic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01" name="" descr=""/>
          <p:cNvPicPr/>
          <p:nvPr/>
        </p:nvPicPr>
        <p:blipFill>
          <a:blip r:embed="rId1"/>
          <a:stretch/>
        </p:blipFill>
        <p:spPr>
          <a:xfrm>
            <a:off x="731520" y="1247760"/>
            <a:ext cx="7831080" cy="3885120"/>
          </a:xfrm>
          <a:prstGeom prst="rect">
            <a:avLst/>
          </a:prstGeom>
          <a:ln w="0">
            <a:noFill/>
          </a:ln>
        </p:spPr>
      </p:pic>
      <p:sp>
        <p:nvSpPr>
          <p:cNvPr id="302" name="CustomShape 2"/>
          <p:cNvSpPr/>
          <p:nvPr/>
        </p:nvSpPr>
        <p:spPr>
          <a:xfrm>
            <a:off x="1463040" y="2390400"/>
            <a:ext cx="96480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Arduino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ustomShape 1"/>
          <p:cNvSpPr/>
          <p:nvPr/>
        </p:nvSpPr>
        <p:spPr>
          <a:xfrm>
            <a:off x="692640" y="313920"/>
            <a:ext cx="8692920" cy="109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1000"/>
          </a:bodyPr>
          <a:p>
            <a:pPr>
              <a:lnSpc>
                <a:spcPct val="9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Q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uite</a:t>
            </a: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U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niversal</a:t>
            </a: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C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ircuit</a:t>
            </a: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S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imulator </a:t>
            </a: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Calibri Light"/>
                <a:ea typeface="DejaVu Sans"/>
                <a:hlinkClick r:id="rId1"/>
              </a:rPr>
              <a:t>https://sourceforge.net/projects/qucs/files/latest/download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  <a:ea typeface="DejaVu Sans"/>
              </a:rPr>
              <a:t>Manual: http://qucs.sourceforge.net/docs/tutorial/getstarted.pdf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04" name="Content Placeholder 3_0" descr=""/>
          <p:cNvPicPr/>
          <p:nvPr/>
        </p:nvPicPr>
        <p:blipFill>
          <a:blip r:embed="rId2"/>
          <a:stretch/>
        </p:blipFill>
        <p:spPr>
          <a:xfrm>
            <a:off x="1511640" y="1351440"/>
            <a:ext cx="6936120" cy="416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06" name="TextShape 2"/>
          <p:cNvSpPr txBox="1"/>
          <p:nvPr/>
        </p:nvSpPr>
        <p:spPr>
          <a:xfrm>
            <a:off x="1169280" y="2881080"/>
            <a:ext cx="9072000" cy="123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07" name="TextShape 3"/>
          <p:cNvSpPr txBox="1"/>
          <p:nvPr/>
        </p:nvSpPr>
        <p:spPr>
          <a:xfrm>
            <a:off x="274320" y="1920240"/>
            <a:ext cx="2377440" cy="145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3200" spc="-1" strike="noStrike">
                <a:solidFill>
                  <a:srgbClr val="c9211e"/>
                </a:solidFill>
                <a:latin typeface="Arial"/>
              </a:rPr>
              <a:t>RLC</a:t>
            </a:r>
            <a:endParaRPr b="0" lang="en-US" sz="3200" spc="-1" strike="noStrike">
              <a:latin typeface="Arial"/>
            </a:endParaRPr>
          </a:p>
          <a:p>
            <a:r>
              <a:rPr b="0" lang="en-US" sz="3200" spc="-1" strike="noStrike">
                <a:solidFill>
                  <a:srgbClr val="c9211e"/>
                </a:solidFill>
                <a:latin typeface="Arial"/>
              </a:rPr>
              <a:t>Transient</a:t>
            </a:r>
            <a:endParaRPr b="0" lang="en-US" sz="3200" spc="-1" strike="noStrike">
              <a:latin typeface="Arial"/>
            </a:endParaRPr>
          </a:p>
          <a:p>
            <a:r>
              <a:rPr b="0" lang="en-US" sz="3200" spc="-1" strike="noStrike">
                <a:solidFill>
                  <a:srgbClr val="c9211e"/>
                </a:solidFill>
                <a:latin typeface="Arial"/>
              </a:rPr>
              <a:t>Simulation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308" name="" descr=""/>
          <p:cNvPicPr/>
          <p:nvPr/>
        </p:nvPicPr>
        <p:blipFill>
          <a:blip r:embed="rId1"/>
          <a:stretch/>
        </p:blipFill>
        <p:spPr>
          <a:xfrm>
            <a:off x="2377440" y="361800"/>
            <a:ext cx="7679520" cy="5124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10" name="TextShape 2"/>
          <p:cNvSpPr txBox="1"/>
          <p:nvPr/>
        </p:nvSpPr>
        <p:spPr>
          <a:xfrm>
            <a:off x="1169280" y="2881080"/>
            <a:ext cx="9072000" cy="123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11" name="TextShape 3"/>
          <p:cNvSpPr txBox="1"/>
          <p:nvPr/>
        </p:nvSpPr>
        <p:spPr>
          <a:xfrm>
            <a:off x="274320" y="1920240"/>
            <a:ext cx="2377440" cy="2369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3200" spc="-1" strike="noStrike">
                <a:solidFill>
                  <a:srgbClr val="c9211e"/>
                </a:solidFill>
                <a:latin typeface="Arial"/>
              </a:rPr>
              <a:t>RLC</a:t>
            </a:r>
            <a:endParaRPr b="0" lang="en-US" sz="3200" spc="-1" strike="noStrike">
              <a:latin typeface="Arial"/>
            </a:endParaRPr>
          </a:p>
          <a:p>
            <a:r>
              <a:rPr b="0" lang="en-US" sz="3200" spc="-1" strike="noStrike">
                <a:solidFill>
                  <a:srgbClr val="c9211e"/>
                </a:solidFill>
                <a:latin typeface="Arial"/>
              </a:rPr>
              <a:t>Frequency</a:t>
            </a:r>
            <a:endParaRPr b="0" lang="en-US" sz="3200" spc="-1" strike="noStrike">
              <a:latin typeface="Arial"/>
            </a:endParaRPr>
          </a:p>
          <a:p>
            <a:r>
              <a:rPr b="0" lang="en-US" sz="3200" spc="-1" strike="noStrike">
                <a:solidFill>
                  <a:srgbClr val="c9211e"/>
                </a:solidFill>
                <a:latin typeface="Arial"/>
              </a:rPr>
              <a:t>And</a:t>
            </a:r>
            <a:endParaRPr b="0" lang="en-US" sz="3200" spc="-1" strike="noStrike">
              <a:latin typeface="Arial"/>
            </a:endParaRPr>
          </a:p>
          <a:p>
            <a:r>
              <a:rPr b="0" lang="en-US" sz="3200" spc="-1" strike="noStrike">
                <a:solidFill>
                  <a:srgbClr val="c9211e"/>
                </a:solidFill>
                <a:latin typeface="Arial"/>
              </a:rPr>
              <a:t>Transient</a:t>
            </a:r>
            <a:endParaRPr b="0" lang="en-US" sz="3200" spc="-1" strike="noStrike">
              <a:latin typeface="Arial"/>
            </a:endParaRPr>
          </a:p>
          <a:p>
            <a:r>
              <a:rPr b="0" lang="en-US" sz="3200" spc="-1" strike="noStrike">
                <a:solidFill>
                  <a:srgbClr val="c9211e"/>
                </a:solidFill>
                <a:latin typeface="Arial"/>
              </a:rPr>
              <a:t>Simulations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312" name="" descr=""/>
          <p:cNvPicPr/>
          <p:nvPr/>
        </p:nvPicPr>
        <p:blipFill>
          <a:blip r:embed="rId1"/>
          <a:stretch/>
        </p:blipFill>
        <p:spPr>
          <a:xfrm>
            <a:off x="2614320" y="365760"/>
            <a:ext cx="7078320" cy="4595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Simple Power Supply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14" name="" descr=""/>
          <p:cNvPicPr/>
          <p:nvPr/>
        </p:nvPicPr>
        <p:blipFill>
          <a:blip r:embed="rId1"/>
          <a:stretch/>
        </p:blipFill>
        <p:spPr>
          <a:xfrm>
            <a:off x="1843200" y="1326240"/>
            <a:ext cx="6393240" cy="3288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extShape 1"/>
          <p:cNvSpPr txBox="1"/>
          <p:nvPr/>
        </p:nvSpPr>
        <p:spPr>
          <a:xfrm>
            <a:off x="229680" y="0"/>
            <a:ext cx="9554400" cy="117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Regulated Power Supply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16" name="" descr=""/>
          <p:cNvPicPr/>
          <p:nvPr/>
        </p:nvPicPr>
        <p:blipFill>
          <a:blip r:embed="rId1"/>
          <a:stretch/>
        </p:blipFill>
        <p:spPr>
          <a:xfrm>
            <a:off x="917640" y="1001880"/>
            <a:ext cx="7952040" cy="4575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" descr=""/>
          <p:cNvPicPr/>
          <p:nvPr/>
        </p:nvPicPr>
        <p:blipFill>
          <a:blip r:embed="rId1"/>
          <a:stretch/>
        </p:blipFill>
        <p:spPr>
          <a:xfrm>
            <a:off x="731520" y="25920"/>
            <a:ext cx="8585640" cy="5643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stomShape 1"/>
          <p:cNvSpPr/>
          <p:nvPr/>
        </p:nvSpPr>
        <p:spPr>
          <a:xfrm>
            <a:off x="756000" y="1761480"/>
            <a:ext cx="8560080" cy="1209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MS PGothic"/>
              </a:rPr>
              <a:t>Pictures</a:t>
            </a:r>
            <a:br/>
            <a:endParaRPr b="0" lang="en-US" sz="3600" spc="-1" strike="noStrike">
              <a:latin typeface="Arial"/>
            </a:endParaRPr>
          </a:p>
        </p:txBody>
      </p:sp>
      <p:pic>
        <p:nvPicPr>
          <p:cNvPr id="319" name="" descr=""/>
          <p:cNvPicPr/>
          <p:nvPr/>
        </p:nvPicPr>
        <p:blipFill>
          <a:blip r:embed="rId1"/>
          <a:stretch/>
        </p:blipFill>
        <p:spPr>
          <a:xfrm>
            <a:off x="640080" y="790920"/>
            <a:ext cx="8961120" cy="4786920"/>
          </a:xfrm>
          <a:prstGeom prst="rect">
            <a:avLst/>
          </a:prstGeom>
          <a:ln w="0">
            <a:noFill/>
          </a:ln>
        </p:spPr>
      </p:pic>
      <p:sp>
        <p:nvSpPr>
          <p:cNvPr id="320" name="TextShape 2"/>
          <p:cNvSpPr txBox="1"/>
          <p:nvPr/>
        </p:nvSpPr>
        <p:spPr>
          <a:xfrm>
            <a:off x="113760" y="107640"/>
            <a:ext cx="9966960" cy="715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MODEM IS ENTIRELY SOFTWARE</a:t>
            </a:r>
            <a:endParaRPr b="0" lang="en-US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503640" y="239400"/>
            <a:ext cx="906948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ff0000"/>
                </a:solidFill>
                <a:latin typeface="Calibri"/>
                <a:ea typeface="DejaVu Sans"/>
              </a:rPr>
              <a:t>Instructor: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46" name="CustomShape 2"/>
          <p:cNvSpPr/>
          <p:nvPr/>
        </p:nvSpPr>
        <p:spPr>
          <a:xfrm>
            <a:off x="503640" y="1332720"/>
            <a:ext cx="9069480" cy="373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641"/>
              </a:spcBef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Phil Brunner – AE7OH 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Noto Sans CJK SC"/>
              </a:rPr>
              <a:t>(was K9DTD, W6GOL)</a:t>
            </a:r>
            <a:endParaRPr b="0" lang="en-US" sz="2400" spc="-1" strike="noStrike"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ARRL HANDBOOK 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Noto Sans CJK SC"/>
              </a:rPr>
              <a:t>for Radio Communications</a:t>
            </a:r>
            <a:endParaRPr b="0" lang="en-US" sz="2400" spc="-1" strike="noStrike"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127622"/>
                </a:solidFill>
                <a:latin typeface="Calibri"/>
                <a:ea typeface="Noto Sans CJK SC"/>
              </a:rPr>
              <a:t>– </a:t>
            </a:r>
            <a:r>
              <a:rPr b="0" lang="en-US" sz="3200" spc="-1" strike="noStrike">
                <a:solidFill>
                  <a:srgbClr val="127622"/>
                </a:solidFill>
                <a:latin typeface="Calibri"/>
                <a:ea typeface="Noto Sans CJK SC"/>
              </a:rPr>
              <a:t>(Reference for detailed information)</a:t>
            </a:r>
            <a:endParaRPr b="0" lang="en-US" sz="3200" spc="-1" strike="noStrike"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Q &amp; A via Chat or at the end of each hour</a:t>
            </a:r>
            <a:endParaRPr b="0" lang="en-US" sz="3200" spc="-1" strike="noStrike"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Email questions to: </a:t>
            </a:r>
            <a:r>
              <a:rPr b="0" lang="en-US" sz="3200" spc="-1" strike="noStrike" u="sng">
                <a:solidFill>
                  <a:srgbClr val="0000ff"/>
                </a:solidFill>
                <a:uFillTx/>
                <a:latin typeface="Calibri"/>
                <a:ea typeface="Noto Sans CJK SC"/>
                <a:hlinkClick r:id="rId1"/>
              </a:rPr>
              <a:t>phil.brunner@gmail.com</a:t>
            </a:r>
            <a:endParaRPr b="0" lang="en-US" sz="3200" spc="-1" strike="noStrike"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Viewgraphs are at http://HamRadioEdu.com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247" name="Picture 3_0" descr="NADXA Logo Color 3x3x300.jpg"/>
          <p:cNvPicPr/>
          <p:nvPr/>
        </p:nvPicPr>
        <p:blipFill>
          <a:blip r:embed="rId2"/>
          <a:stretch/>
        </p:blipFill>
        <p:spPr>
          <a:xfrm>
            <a:off x="8651880" y="326880"/>
            <a:ext cx="753120" cy="56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" descr=""/>
          <p:cNvPicPr/>
          <p:nvPr/>
        </p:nvPicPr>
        <p:blipFill>
          <a:blip r:embed="rId1"/>
          <a:stretch/>
        </p:blipFill>
        <p:spPr>
          <a:xfrm>
            <a:off x="1002240" y="104400"/>
            <a:ext cx="6769440" cy="4179960"/>
          </a:xfrm>
          <a:prstGeom prst="rect">
            <a:avLst/>
          </a:prstGeom>
          <a:ln w="0">
            <a:noFill/>
          </a:ln>
        </p:spPr>
      </p:pic>
      <p:pic>
        <p:nvPicPr>
          <p:cNvPr id="322" name="" descr=""/>
          <p:cNvPicPr/>
          <p:nvPr/>
        </p:nvPicPr>
        <p:blipFill>
          <a:blip r:embed="rId2"/>
          <a:stretch/>
        </p:blipFill>
        <p:spPr>
          <a:xfrm>
            <a:off x="2834640" y="3856320"/>
            <a:ext cx="6939000" cy="1812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" descr=""/>
          <p:cNvPicPr/>
          <p:nvPr/>
        </p:nvPicPr>
        <p:blipFill>
          <a:blip r:embed="rId1"/>
          <a:stretch/>
        </p:blipFill>
        <p:spPr>
          <a:xfrm>
            <a:off x="45720" y="-13320"/>
            <a:ext cx="10080360" cy="567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CustomShape 1"/>
          <p:cNvSpPr/>
          <p:nvPr/>
        </p:nvSpPr>
        <p:spPr>
          <a:xfrm>
            <a:off x="621720" y="1828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Alternating Current Sinusoids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25" name="" descr=""/>
          <p:cNvPicPr/>
          <p:nvPr/>
        </p:nvPicPr>
        <p:blipFill>
          <a:blip r:embed="rId1"/>
          <a:stretch/>
        </p:blipFill>
        <p:spPr>
          <a:xfrm>
            <a:off x="691920" y="1514880"/>
            <a:ext cx="5800320" cy="1685520"/>
          </a:xfrm>
          <a:prstGeom prst="rect">
            <a:avLst/>
          </a:prstGeom>
          <a:ln w="0">
            <a:noFill/>
          </a:ln>
        </p:spPr>
      </p:pic>
      <p:sp>
        <p:nvSpPr>
          <p:cNvPr id="326" name="TextShape 2"/>
          <p:cNvSpPr txBox="1"/>
          <p:nvPr/>
        </p:nvSpPr>
        <p:spPr>
          <a:xfrm>
            <a:off x="6205680" y="1250280"/>
            <a:ext cx="3566160" cy="60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800" spc="-1" strike="noStrike">
                <a:latin typeface="Arial"/>
              </a:rPr>
              <a:t>Radius rotates at  f  cycles per second to create sinusoid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27" name="TextShape 3"/>
          <p:cNvSpPr txBox="1"/>
          <p:nvPr/>
        </p:nvSpPr>
        <p:spPr>
          <a:xfrm>
            <a:off x="1554480" y="1188720"/>
            <a:ext cx="13716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800" spc="-1" strike="noStrike">
                <a:latin typeface="Arial"/>
              </a:rPr>
              <a:t>imaginary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28" name="TextShape 4"/>
          <p:cNvSpPr txBox="1"/>
          <p:nvPr/>
        </p:nvSpPr>
        <p:spPr>
          <a:xfrm>
            <a:off x="5943600" y="2194560"/>
            <a:ext cx="73152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800" spc="-1" strike="noStrike">
                <a:latin typeface="Arial"/>
              </a:rPr>
              <a:t>real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29" name="" descr=""/>
          <p:cNvPicPr/>
          <p:nvPr/>
        </p:nvPicPr>
        <p:blipFill>
          <a:blip r:embed="rId2"/>
          <a:stretch/>
        </p:blipFill>
        <p:spPr>
          <a:xfrm>
            <a:off x="823320" y="3665880"/>
            <a:ext cx="4644360" cy="1281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504000" y="74160"/>
            <a:ext cx="907200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AC Representation Choice</a:t>
            </a:r>
            <a:br/>
            <a:r>
              <a:rPr b="0" lang="en-US" sz="4400" spc="-1" strike="noStrike">
                <a:latin typeface="Arial"/>
              </a:rPr>
              <a:t>for Calculations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31" name="TextShape 2"/>
          <p:cNvSpPr txBox="1"/>
          <p:nvPr/>
        </p:nvSpPr>
        <p:spPr>
          <a:xfrm>
            <a:off x="504000" y="1740600"/>
            <a:ext cx="47080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6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Eli the Ice man             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158466"/>
                </a:solidFill>
                <a:latin typeface="Arial"/>
              </a:rPr>
              <a:t>Complex Numbers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158466"/>
                </a:solidFill>
                <a:latin typeface="Arial"/>
              </a:rPr>
              <a:t>        </a:t>
            </a:r>
            <a:r>
              <a:rPr b="0" lang="en-US" sz="3200" spc="-1" strike="noStrike">
                <a:solidFill>
                  <a:srgbClr val="158466"/>
                </a:solidFill>
                <a:latin typeface="Arial"/>
              </a:rPr>
              <a:t>(easy calcs)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Polar form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Vectors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3200" spc="-1" strike="noStrike">
              <a:latin typeface="Arial"/>
            </a:endParaRPr>
          </a:p>
        </p:txBody>
      </p:sp>
      <p:pic>
        <p:nvPicPr>
          <p:cNvPr id="332" name="" descr=""/>
          <p:cNvPicPr/>
          <p:nvPr/>
        </p:nvPicPr>
        <p:blipFill>
          <a:blip r:embed="rId1"/>
          <a:stretch/>
        </p:blipFill>
        <p:spPr>
          <a:xfrm>
            <a:off x="3823200" y="1650240"/>
            <a:ext cx="5960880" cy="3470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" descr=""/>
          <p:cNvPicPr/>
          <p:nvPr/>
        </p:nvPicPr>
        <p:blipFill>
          <a:blip r:embed="rId1"/>
          <a:stretch/>
        </p:blipFill>
        <p:spPr>
          <a:xfrm>
            <a:off x="529200" y="2651760"/>
            <a:ext cx="9072000" cy="2593440"/>
          </a:xfrm>
          <a:prstGeom prst="rect">
            <a:avLst/>
          </a:prstGeom>
          <a:ln w="0">
            <a:noFill/>
          </a:ln>
        </p:spPr>
      </p:pic>
      <p:pic>
        <p:nvPicPr>
          <p:cNvPr id="334" name="" descr=""/>
          <p:cNvPicPr/>
          <p:nvPr/>
        </p:nvPicPr>
        <p:blipFill>
          <a:blip r:embed="rId2"/>
          <a:stretch/>
        </p:blipFill>
        <p:spPr>
          <a:xfrm>
            <a:off x="1143000" y="1043280"/>
            <a:ext cx="7819560" cy="2114280"/>
          </a:xfrm>
          <a:prstGeom prst="rect">
            <a:avLst/>
          </a:prstGeom>
          <a:ln w="0">
            <a:noFill/>
          </a:ln>
        </p:spPr>
      </p:pic>
      <p:sp>
        <p:nvSpPr>
          <p:cNvPr id="335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000" spc="-1" strike="noStrike">
                <a:latin typeface="Arial"/>
              </a:rPr>
              <a:t>Calculate Tuned Antenna</a:t>
            </a:r>
            <a:r>
              <a:rPr b="0" lang="en-US" sz="4400" spc="-1" strike="noStrike">
                <a:latin typeface="Arial"/>
              </a:rPr>
              <a:t> Impedance</a:t>
            </a:r>
            <a:endParaRPr b="0" lang="en-US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Tuner Calc Spreadsheet</a:t>
            </a:r>
            <a:br/>
            <a:r>
              <a:rPr b="0" lang="en-US" sz="1800" spc="-1" strike="noStrike">
                <a:latin typeface="Arial"/>
              </a:rPr>
              <a:t>(See Figure 24.4 in Antenna Book)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37" name="" descr=""/>
          <p:cNvPicPr/>
          <p:nvPr/>
        </p:nvPicPr>
        <p:blipFill>
          <a:blip r:embed="rId1"/>
          <a:stretch/>
        </p:blipFill>
        <p:spPr>
          <a:xfrm>
            <a:off x="185400" y="1668960"/>
            <a:ext cx="9798480" cy="2811600"/>
          </a:xfrm>
          <a:prstGeom prst="rect">
            <a:avLst/>
          </a:prstGeom>
          <a:ln w="0">
            <a:noFill/>
          </a:ln>
        </p:spPr>
      </p:pic>
      <p:pic>
        <p:nvPicPr>
          <p:cNvPr id="338" name="" descr=""/>
          <p:cNvPicPr/>
          <p:nvPr/>
        </p:nvPicPr>
        <p:blipFill>
          <a:blip r:embed="rId2"/>
          <a:stretch/>
        </p:blipFill>
        <p:spPr>
          <a:xfrm>
            <a:off x="822960" y="4663440"/>
            <a:ext cx="7953120" cy="637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Excel or CALC Complex Functions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40" name="" descr=""/>
          <p:cNvPicPr/>
          <p:nvPr/>
        </p:nvPicPr>
        <p:blipFill>
          <a:blip r:embed="rId1"/>
          <a:stretch/>
        </p:blipFill>
        <p:spPr>
          <a:xfrm>
            <a:off x="504000" y="1495800"/>
            <a:ext cx="9072000" cy="2949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Tuner Adjustments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42" name="TextShape 2"/>
          <p:cNvSpPr txBox="1"/>
          <p:nvPr/>
        </p:nvSpPr>
        <p:spPr>
          <a:xfrm>
            <a:off x="504000" y="1326600"/>
            <a:ext cx="9072000" cy="187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Tuner adjusted 5-Ohm Antenna to 38 ohms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Ant. Book assumed Q-values for components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Added Q-Resistors yield 50 ohms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343" name="" descr=""/>
          <p:cNvPicPr/>
          <p:nvPr/>
        </p:nvPicPr>
        <p:blipFill>
          <a:blip r:embed="rId1"/>
          <a:stretch/>
        </p:blipFill>
        <p:spPr>
          <a:xfrm>
            <a:off x="731520" y="3115080"/>
            <a:ext cx="8067240" cy="2371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Tuner Reactance Tweaks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45" name="TextShape 2"/>
          <p:cNvSpPr txBox="1"/>
          <p:nvPr/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45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Minor phase error in answer can be removed by changing C1 to zero the reactance error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C2 can be adjusted to compensate for a reactive component in the Antenna:</a:t>
            </a:r>
            <a:endParaRPr b="0" lang="en-US" sz="32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Decrease C2 to compensate for inductive antenna</a:t>
            </a:r>
            <a:endParaRPr b="0" lang="en-US" sz="24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Increase C2 to compensate for capacitive antenna</a:t>
            </a:r>
            <a:endParaRPr b="0" lang="en-US" sz="24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Antenna design would probably try to make antenna nearer to the ideal 50-ohm, 0-reactance impedance at the desired frequency(s)</a:t>
            </a:r>
            <a:endParaRPr b="0" lang="en-US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a933"/>
                </a:solidFill>
                <a:latin typeface="Arial"/>
              </a:rPr>
              <a:t>Stay tuned!</a:t>
            </a:r>
            <a:r>
              <a:rPr b="0" lang="en-US" sz="3200" spc="-1" strike="noStrike">
                <a:latin typeface="Arial"/>
              </a:rPr>
              <a:t>  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Match1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47" name="" descr=""/>
          <p:cNvPicPr/>
          <p:nvPr/>
        </p:nvPicPr>
        <p:blipFill>
          <a:blip r:embed="rId1"/>
          <a:stretch/>
        </p:blipFill>
        <p:spPr>
          <a:xfrm>
            <a:off x="1840320" y="1250280"/>
            <a:ext cx="6389280" cy="4420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Chapter 4 – Components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49" name="CustomShape 2"/>
          <p:cNvSpPr/>
          <p:nvPr/>
        </p:nvSpPr>
        <p:spPr>
          <a:xfrm>
            <a:off x="731520" y="1280160"/>
            <a:ext cx="9070920" cy="398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The World of electronics is changing rapidly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	</a:t>
            </a:r>
            <a:endParaRPr b="0" lang="en-US" sz="3200" spc="-1" strike="noStrike">
              <a:latin typeface="Arial"/>
            </a:endParaRPr>
          </a:p>
          <a:p>
            <a:pPr lvl="2" marL="648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Landlines replaced by Cell Phone, Zoom, Skype</a:t>
            </a:r>
            <a:endParaRPr b="0" lang="en-US" sz="2400" spc="-1" strike="noStrike">
              <a:latin typeface="Arial"/>
            </a:endParaRPr>
          </a:p>
          <a:p>
            <a:pPr lvl="2" marL="648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Vacuum Tubes Disappearing – (Light Bulbs, CRTs, Radio Tubes)</a:t>
            </a:r>
            <a:endParaRPr b="0" lang="en-US" sz="24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Computers and DSPs are replacing individual components and units.</a:t>
            </a:r>
            <a:endParaRPr b="0" lang="en-US" sz="32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Software Defined Radios are available today.</a:t>
            </a:r>
            <a:endParaRPr b="0" lang="en-US" sz="32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We will concentrate on characteristics and skip the details!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Match2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49" name="" descr=""/>
          <p:cNvPicPr/>
          <p:nvPr/>
        </p:nvPicPr>
        <p:blipFill>
          <a:blip r:embed="rId1"/>
          <a:stretch/>
        </p:blipFill>
        <p:spPr>
          <a:xfrm>
            <a:off x="2468880" y="1097280"/>
            <a:ext cx="7235640" cy="4163760"/>
          </a:xfrm>
          <a:prstGeom prst="rect">
            <a:avLst/>
          </a:prstGeom>
          <a:ln w="0">
            <a:noFill/>
          </a:ln>
        </p:spPr>
      </p:pic>
      <p:sp>
        <p:nvSpPr>
          <p:cNvPr id="350" name="TextShape 2"/>
          <p:cNvSpPr txBox="1"/>
          <p:nvPr/>
        </p:nvSpPr>
        <p:spPr>
          <a:xfrm>
            <a:off x="274320" y="2310480"/>
            <a:ext cx="2286000" cy="188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800" spc="-1" strike="noStrike">
                <a:solidFill>
                  <a:srgbClr val="c9211e"/>
                </a:solidFill>
                <a:latin typeface="Arial"/>
              </a:rPr>
              <a:t>Input voltage: 100V</a:t>
            </a:r>
            <a:endParaRPr b="0" lang="en-US" sz="1800" spc="-1" strike="noStrike">
              <a:latin typeface="Arial"/>
            </a:endParaRPr>
          </a:p>
          <a:p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solidFill>
                  <a:srgbClr val="c9211e"/>
                </a:solidFill>
                <a:latin typeface="Arial"/>
              </a:rPr>
              <a:t>But peak voltages across tuner elements are 1000V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High RF Tuner Voltages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52" name="TextShape 2"/>
          <p:cNvSpPr txBox="1"/>
          <p:nvPr/>
        </p:nvSpPr>
        <p:spPr>
          <a:xfrm>
            <a:off x="365760" y="1100520"/>
            <a:ext cx="585216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61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latin typeface="Arial"/>
              </a:rPr>
              <a:t>High Voltage in tuner elements</a:t>
            </a:r>
            <a:endParaRPr b="0" lang="en-US" sz="2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100 volts peak source</a:t>
            </a:r>
            <a:endParaRPr b="0" lang="en-US" sz="2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1000 volts peak across components</a:t>
            </a:r>
            <a:endParaRPr b="0" lang="en-US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latin typeface="Arial"/>
              </a:rPr>
              <a:t>Arcing and RF burns potential</a:t>
            </a:r>
            <a:endParaRPr b="0" lang="en-US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latin typeface="Arial"/>
              </a:rPr>
              <a:t>Solutions include better antenna design</a:t>
            </a:r>
            <a:endParaRPr b="0" lang="en-US" sz="2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e.g.,  a Balun can help match</a:t>
            </a:r>
            <a:endParaRPr b="0" lang="en-US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2800" spc="-1" strike="noStrike">
              <a:latin typeface="Arial"/>
            </a:endParaRPr>
          </a:p>
        </p:txBody>
      </p:sp>
      <p:pic>
        <p:nvPicPr>
          <p:cNvPr id="353" name="" descr=""/>
          <p:cNvPicPr/>
          <p:nvPr/>
        </p:nvPicPr>
        <p:blipFill>
          <a:blip r:embed="rId1"/>
          <a:stretch/>
        </p:blipFill>
        <p:spPr>
          <a:xfrm>
            <a:off x="7002720" y="1050120"/>
            <a:ext cx="3016800" cy="2833920"/>
          </a:xfrm>
          <a:prstGeom prst="rect">
            <a:avLst/>
          </a:prstGeom>
          <a:ln w="0">
            <a:noFill/>
          </a:ln>
        </p:spPr>
      </p:pic>
      <p:sp>
        <p:nvSpPr>
          <p:cNvPr id="354" name="TextShape 3"/>
          <p:cNvSpPr txBox="1"/>
          <p:nvPr/>
        </p:nvSpPr>
        <p:spPr>
          <a:xfrm>
            <a:off x="4735440" y="4398480"/>
            <a:ext cx="2834640" cy="858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800" spc="-1" strike="noStrike">
                <a:solidFill>
                  <a:srgbClr val="127622"/>
                </a:solidFill>
                <a:latin typeface="Arial"/>
              </a:rPr>
              <a:t>Example: 5:1 transformer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solidFill>
                  <a:srgbClr val="127622"/>
                </a:solidFill>
                <a:latin typeface="Arial"/>
              </a:rPr>
              <a:t>Matches 50 ohm coax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solidFill>
                  <a:srgbClr val="127622"/>
                </a:solidFill>
                <a:latin typeface="Arial"/>
              </a:rPr>
              <a:t>To 300 ohm antenna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55" name="" descr=""/>
          <p:cNvPicPr/>
          <p:nvPr/>
        </p:nvPicPr>
        <p:blipFill>
          <a:blip r:embed="rId2"/>
          <a:stretch/>
        </p:blipFill>
        <p:spPr>
          <a:xfrm>
            <a:off x="7680960" y="3830760"/>
            <a:ext cx="1751760" cy="1856520"/>
          </a:xfrm>
          <a:prstGeom prst="rect">
            <a:avLst/>
          </a:prstGeom>
          <a:ln w="0">
            <a:noFill/>
          </a:ln>
        </p:spPr>
      </p:pic>
      <p:sp>
        <p:nvSpPr>
          <p:cNvPr id="356" name="TextShape 4"/>
          <p:cNvSpPr txBox="1"/>
          <p:nvPr/>
        </p:nvSpPr>
        <p:spPr>
          <a:xfrm>
            <a:off x="7637760" y="4572000"/>
            <a:ext cx="548640" cy="365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800" spc="-1" strike="noStrike">
                <a:solidFill>
                  <a:srgbClr val="127622"/>
                </a:solidFill>
                <a:latin typeface="Arial"/>
              </a:rPr>
              <a:t>50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57" name="TextShape 5"/>
          <p:cNvSpPr txBox="1"/>
          <p:nvPr/>
        </p:nvSpPr>
        <p:spPr>
          <a:xfrm>
            <a:off x="9052560" y="4572000"/>
            <a:ext cx="822960" cy="365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800" spc="-1" strike="noStrike">
                <a:solidFill>
                  <a:srgbClr val="127622"/>
                </a:solidFill>
                <a:latin typeface="Arial"/>
              </a:rPr>
              <a:t>300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" descr=""/>
          <p:cNvPicPr/>
          <p:nvPr/>
        </p:nvPicPr>
        <p:blipFill>
          <a:blip r:embed="rId1"/>
          <a:stretch/>
        </p:blipFill>
        <p:spPr>
          <a:xfrm>
            <a:off x="21960" y="75600"/>
            <a:ext cx="4457880" cy="5501880"/>
          </a:xfrm>
          <a:prstGeom prst="rect">
            <a:avLst/>
          </a:prstGeom>
          <a:ln w="0">
            <a:noFill/>
          </a:ln>
        </p:spPr>
      </p:pic>
      <p:pic>
        <p:nvPicPr>
          <p:cNvPr id="359" name="" descr=""/>
          <p:cNvPicPr/>
          <p:nvPr/>
        </p:nvPicPr>
        <p:blipFill>
          <a:blip r:embed="rId2"/>
          <a:stretch/>
        </p:blipFill>
        <p:spPr>
          <a:xfrm>
            <a:off x="5241600" y="55440"/>
            <a:ext cx="4450320" cy="5613840"/>
          </a:xfrm>
          <a:prstGeom prst="rect">
            <a:avLst/>
          </a:prstGeom>
          <a:ln w="0">
            <a:noFill/>
          </a:ln>
        </p:spPr>
      </p:pic>
      <p:sp>
        <p:nvSpPr>
          <p:cNvPr id="360" name="CustomShape 1"/>
          <p:cNvSpPr/>
          <p:nvPr/>
        </p:nvSpPr>
        <p:spPr>
          <a:xfrm>
            <a:off x="274320" y="287280"/>
            <a:ext cx="198756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Internet Antenna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61" name="" descr=""/>
          <p:cNvPicPr/>
          <p:nvPr/>
        </p:nvPicPr>
        <p:blipFill>
          <a:blip r:embed="rId3"/>
          <a:stretch/>
        </p:blipFill>
        <p:spPr>
          <a:xfrm>
            <a:off x="2194560" y="2835360"/>
            <a:ext cx="3016800" cy="2833920"/>
          </a:xfrm>
          <a:prstGeom prst="rect">
            <a:avLst/>
          </a:prstGeom>
          <a:ln w="0">
            <a:noFill/>
          </a:ln>
        </p:spPr>
      </p:pic>
      <p:sp>
        <p:nvSpPr>
          <p:cNvPr id="362" name="CustomShape 2"/>
          <p:cNvSpPr/>
          <p:nvPr/>
        </p:nvSpPr>
        <p:spPr>
          <a:xfrm>
            <a:off x="5120640" y="4584960"/>
            <a:ext cx="299772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CHA TD LITE HF Antenna 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" descr=""/>
          <p:cNvPicPr/>
          <p:nvPr/>
        </p:nvPicPr>
        <p:blipFill>
          <a:blip r:embed="rId1"/>
          <a:stretch/>
        </p:blipFill>
        <p:spPr>
          <a:xfrm>
            <a:off x="2468880" y="2171160"/>
            <a:ext cx="7054920" cy="3967560"/>
          </a:xfrm>
          <a:prstGeom prst="rect">
            <a:avLst/>
          </a:prstGeom>
          <a:ln w="0">
            <a:noFill/>
          </a:ln>
        </p:spPr>
      </p:pic>
      <p:pic>
        <p:nvPicPr>
          <p:cNvPr id="364" name="" descr=""/>
          <p:cNvPicPr/>
          <p:nvPr/>
        </p:nvPicPr>
        <p:blipFill>
          <a:blip r:embed="rId2"/>
          <a:stretch/>
        </p:blipFill>
        <p:spPr>
          <a:xfrm rot="25800">
            <a:off x="-108720" y="30600"/>
            <a:ext cx="8190720" cy="460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" descr=""/>
          <p:cNvPicPr/>
          <p:nvPr/>
        </p:nvPicPr>
        <p:blipFill>
          <a:blip r:embed="rId1"/>
          <a:stretch/>
        </p:blipFill>
        <p:spPr>
          <a:xfrm>
            <a:off x="504000" y="1418040"/>
            <a:ext cx="9072000" cy="3105360"/>
          </a:xfrm>
          <a:prstGeom prst="rect">
            <a:avLst/>
          </a:prstGeom>
          <a:ln w="0">
            <a:noFill/>
          </a:ln>
        </p:spPr>
      </p:pic>
      <p:sp>
        <p:nvSpPr>
          <p:cNvPr id="366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RTL-SDR Software Defined Radio</a:t>
            </a:r>
            <a:endParaRPr b="0" lang="en-US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" descr=""/>
          <p:cNvPicPr/>
          <p:nvPr/>
        </p:nvPicPr>
        <p:blipFill>
          <a:blip r:embed="rId1"/>
          <a:stretch/>
        </p:blipFill>
        <p:spPr>
          <a:xfrm>
            <a:off x="1645920" y="2880"/>
            <a:ext cx="8528760" cy="5670360"/>
          </a:xfrm>
          <a:prstGeom prst="rect">
            <a:avLst/>
          </a:prstGeom>
          <a:ln w="0">
            <a:noFill/>
          </a:ln>
        </p:spPr>
      </p:pic>
      <p:sp>
        <p:nvSpPr>
          <p:cNvPr id="368" name="TextShape 1"/>
          <p:cNvSpPr txBox="1"/>
          <p:nvPr/>
        </p:nvSpPr>
        <p:spPr>
          <a:xfrm>
            <a:off x="91440" y="3200400"/>
            <a:ext cx="1371600" cy="1371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1800" spc="-1" strike="noStrike">
                <a:latin typeface="Arial"/>
              </a:rPr>
              <a:t>GQRX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(Linux)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     </a:t>
            </a:r>
            <a:r>
              <a:rPr b="0" lang="en-US" sz="1800" spc="-1" strike="noStrike">
                <a:latin typeface="Arial"/>
              </a:rPr>
              <a:t>or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SDR-Sharp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69" name="TextShape 2"/>
          <p:cNvSpPr txBox="1"/>
          <p:nvPr/>
        </p:nvSpPr>
        <p:spPr>
          <a:xfrm>
            <a:off x="310320" y="731520"/>
            <a:ext cx="1701360" cy="2377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2400" spc="-1" strike="noStrike">
                <a:solidFill>
                  <a:srgbClr val="c9211e"/>
                </a:solidFill>
                <a:latin typeface="Arial"/>
              </a:rPr>
              <a:t>FM</a:t>
            </a:r>
            <a:endParaRPr b="0" lang="en-US" sz="2400" spc="-1" strike="noStrike">
              <a:latin typeface="Arial"/>
            </a:endParaRPr>
          </a:p>
          <a:p>
            <a:r>
              <a:rPr b="0" lang="en-US" sz="2400" spc="-1" strike="noStrike">
                <a:solidFill>
                  <a:srgbClr val="c9211e"/>
                </a:solidFill>
                <a:latin typeface="Arial"/>
              </a:rPr>
              <a:t>Radio</a:t>
            </a:r>
            <a:endParaRPr b="0" lang="en-US" sz="2400" spc="-1" strike="noStrike">
              <a:latin typeface="Arial"/>
            </a:endParaRPr>
          </a:p>
          <a:p>
            <a:r>
              <a:rPr b="0" lang="en-US" sz="2400" spc="-1" strike="noStrike">
                <a:solidFill>
                  <a:srgbClr val="c9211e"/>
                </a:solidFill>
                <a:latin typeface="Arial"/>
              </a:rPr>
              <a:t>Station</a:t>
            </a: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" descr=""/>
          <p:cNvPicPr/>
          <p:nvPr/>
        </p:nvPicPr>
        <p:blipFill>
          <a:blip r:embed="rId1"/>
          <a:stretch/>
        </p:blipFill>
        <p:spPr>
          <a:xfrm>
            <a:off x="1297800" y="91440"/>
            <a:ext cx="8486280" cy="5670360"/>
          </a:xfrm>
          <a:prstGeom prst="rect">
            <a:avLst/>
          </a:prstGeom>
          <a:ln w="0">
            <a:noFill/>
          </a:ln>
        </p:spPr>
      </p:pic>
      <p:sp>
        <p:nvSpPr>
          <p:cNvPr id="371" name="TextShape 1"/>
          <p:cNvSpPr txBox="1"/>
          <p:nvPr/>
        </p:nvSpPr>
        <p:spPr>
          <a:xfrm>
            <a:off x="207000" y="1156680"/>
            <a:ext cx="914400" cy="1198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2400" spc="-1" strike="noStrike">
                <a:solidFill>
                  <a:srgbClr val="c9211e"/>
                </a:solidFill>
                <a:latin typeface="Arial"/>
              </a:rPr>
              <a:t>SDR</a:t>
            </a:r>
            <a:endParaRPr b="0" lang="en-US" sz="2400" spc="-1" strike="noStrike">
              <a:latin typeface="Arial"/>
            </a:endParaRPr>
          </a:p>
          <a:p>
            <a:endParaRPr b="0" lang="en-US" sz="24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VHF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Station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" descr=""/>
          <p:cNvPicPr/>
          <p:nvPr/>
        </p:nvPicPr>
        <p:blipFill>
          <a:blip r:embed="rId1"/>
          <a:stretch/>
        </p:blipFill>
        <p:spPr>
          <a:xfrm>
            <a:off x="2085120" y="1188720"/>
            <a:ext cx="7758720" cy="4364280"/>
          </a:xfrm>
          <a:prstGeom prst="rect">
            <a:avLst/>
          </a:prstGeom>
          <a:ln w="0">
            <a:noFill/>
          </a:ln>
        </p:spPr>
      </p:pic>
      <p:sp>
        <p:nvSpPr>
          <p:cNvPr id="373" name="TextShape 1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Handhelds</a:t>
            </a:r>
            <a:endParaRPr b="0" lang="en-US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" descr=""/>
          <p:cNvPicPr/>
          <p:nvPr/>
        </p:nvPicPr>
        <p:blipFill>
          <a:blip r:embed="rId1"/>
          <a:stretch/>
        </p:blipFill>
        <p:spPr>
          <a:xfrm>
            <a:off x="0" y="17640"/>
            <a:ext cx="3474000" cy="5651640"/>
          </a:xfrm>
          <a:prstGeom prst="rect">
            <a:avLst/>
          </a:prstGeom>
          <a:ln w="0">
            <a:noFill/>
          </a:ln>
        </p:spPr>
      </p:pic>
      <p:pic>
        <p:nvPicPr>
          <p:cNvPr id="375" name="" descr=""/>
          <p:cNvPicPr/>
          <p:nvPr/>
        </p:nvPicPr>
        <p:blipFill>
          <a:blip r:embed="rId2"/>
          <a:stretch/>
        </p:blipFill>
        <p:spPr>
          <a:xfrm>
            <a:off x="4277520" y="12960"/>
            <a:ext cx="4134240" cy="2833920"/>
          </a:xfrm>
          <a:prstGeom prst="rect">
            <a:avLst/>
          </a:prstGeom>
          <a:ln w="0">
            <a:noFill/>
          </a:ln>
        </p:spPr>
      </p:pic>
      <p:pic>
        <p:nvPicPr>
          <p:cNvPr id="376" name="" descr=""/>
          <p:cNvPicPr/>
          <p:nvPr/>
        </p:nvPicPr>
        <p:blipFill>
          <a:blip r:embed="rId3"/>
          <a:stretch/>
        </p:blipFill>
        <p:spPr>
          <a:xfrm>
            <a:off x="4094640" y="2664720"/>
            <a:ext cx="4591440" cy="3251520"/>
          </a:xfrm>
          <a:prstGeom prst="rect">
            <a:avLst/>
          </a:prstGeom>
          <a:ln w="0">
            <a:noFill/>
          </a:ln>
        </p:spPr>
      </p:pic>
      <p:sp>
        <p:nvSpPr>
          <p:cNvPr id="377" name="CustomShape 1"/>
          <p:cNvSpPr/>
          <p:nvPr/>
        </p:nvSpPr>
        <p:spPr>
          <a:xfrm>
            <a:off x="822960" y="104400"/>
            <a:ext cx="207432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20 Meter Antenna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Components Characteristics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51" name="CustomShape 2"/>
          <p:cNvSpPr/>
          <p:nvPr/>
        </p:nvSpPr>
        <p:spPr>
          <a:xfrm>
            <a:off x="962640" y="1188720"/>
            <a:ext cx="8364240" cy="420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Practical Resistors, Capacitors and Inductors</a:t>
            </a:r>
            <a:endParaRPr b="0" lang="en-US" sz="28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Transformers</a:t>
            </a:r>
            <a:endParaRPr b="0" lang="en-US" sz="28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Semiconductors</a:t>
            </a:r>
            <a:endParaRPr b="0" lang="en-US" sz="28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Amplifiers</a:t>
            </a:r>
            <a:endParaRPr b="0" lang="en-US" sz="28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Vacuum Tubes</a:t>
            </a:r>
            <a:endParaRPr b="0" lang="en-US" sz="28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US" sz="28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Circuit Simulation and AnalysisTools</a:t>
            </a:r>
            <a:endParaRPr b="0" lang="en-US" sz="28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Antennas and Tuners</a:t>
            </a:r>
            <a:endParaRPr b="0" lang="en-US" sz="28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Software Defined Radios and Units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503640" y="239400"/>
            <a:ext cx="906948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ff0000"/>
                </a:solidFill>
                <a:latin typeface="Calibri"/>
                <a:ea typeface="DejaVu Sans"/>
              </a:rPr>
              <a:t>Starting Big - 112-foot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6675120" y="1828800"/>
            <a:ext cx="2898000" cy="323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1800" spc="-1" strike="noStrike">
              <a:latin typeface="Arial"/>
            </a:endParaRPr>
          </a:p>
        </p:txBody>
      </p:sp>
      <p:pic>
        <p:nvPicPr>
          <p:cNvPr id="254" name="Picture 3_1" descr="NADXA Logo Color 3x3x300.jpg"/>
          <p:cNvPicPr/>
          <p:nvPr/>
        </p:nvPicPr>
        <p:blipFill>
          <a:blip r:embed="rId1"/>
          <a:stretch/>
        </p:blipFill>
        <p:spPr>
          <a:xfrm>
            <a:off x="8651880" y="326880"/>
            <a:ext cx="753120" cy="566640"/>
          </a:xfrm>
          <a:prstGeom prst="rect">
            <a:avLst/>
          </a:prstGeom>
          <a:ln w="0">
            <a:noFill/>
          </a:ln>
        </p:spPr>
      </p:pic>
      <p:pic>
        <p:nvPicPr>
          <p:cNvPr id="255" name="" descr=""/>
          <p:cNvPicPr/>
          <p:nvPr/>
        </p:nvPicPr>
        <p:blipFill>
          <a:blip r:embed="rId2"/>
          <a:stretch/>
        </p:blipFill>
        <p:spPr>
          <a:xfrm>
            <a:off x="731520" y="1175040"/>
            <a:ext cx="4395240" cy="4402800"/>
          </a:xfrm>
          <a:prstGeom prst="rect">
            <a:avLst/>
          </a:prstGeom>
          <a:ln w="0">
            <a:noFill/>
          </a:ln>
        </p:spPr>
      </p:pic>
      <p:sp>
        <p:nvSpPr>
          <p:cNvPr id="256" name="TextShape 3"/>
          <p:cNvSpPr txBox="1"/>
          <p:nvPr/>
        </p:nvSpPr>
        <p:spPr>
          <a:xfrm>
            <a:off x="5684760" y="1900800"/>
            <a:ext cx="3605040" cy="191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3200" spc="-1" strike="noStrike">
                <a:latin typeface="Arial"/>
              </a:rPr>
              <a:t>112-foot Goldstone</a:t>
            </a:r>
            <a:endParaRPr b="0" lang="en-US" sz="3200" spc="-1" strike="noStrike">
              <a:latin typeface="Arial"/>
            </a:endParaRPr>
          </a:p>
          <a:p>
            <a:r>
              <a:rPr b="0" lang="en-US" sz="3200" spc="-1" strike="noStrike">
                <a:latin typeface="Arial"/>
              </a:rPr>
              <a:t>Deep Space</a:t>
            </a:r>
            <a:endParaRPr b="0" lang="en-US" sz="3200" spc="-1" strike="noStrike">
              <a:latin typeface="Arial"/>
            </a:endParaRPr>
          </a:p>
          <a:p>
            <a:r>
              <a:rPr b="0" lang="en-US" sz="3200" spc="-1" strike="noStrike">
                <a:latin typeface="Arial"/>
              </a:rPr>
              <a:t>Antenna</a:t>
            </a:r>
            <a:endParaRPr b="0" lang="en-US" sz="3200" spc="-1" strike="noStrike">
              <a:latin typeface="Arial"/>
            </a:endParaRPr>
          </a:p>
          <a:p>
            <a:r>
              <a:rPr b="0" lang="en-US" sz="3200" spc="-1" strike="noStrike">
                <a:latin typeface="Arial"/>
              </a:rPr>
              <a:t> </a:t>
            </a:r>
            <a:r>
              <a:rPr b="0" lang="en-US" sz="3200" spc="-1" strike="noStrike">
                <a:latin typeface="Arial"/>
              </a:rPr>
              <a:t>with Subreflector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365760" y="59760"/>
            <a:ext cx="9070920" cy="1191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Satellite Antennas</a:t>
            </a:r>
            <a:br/>
            <a:r>
              <a:rPr b="0" lang="en-US" sz="2000" spc="-1" strike="noStrike">
                <a:latin typeface="Arial"/>
              </a:rPr>
              <a:t>Defense Support Program                    Chandra Xray Telescope </a:t>
            </a:r>
            <a:br/>
            <a:r>
              <a:rPr b="0" lang="en-US" sz="1200" spc="-1" strike="noStrike">
                <a:latin typeface="Arial"/>
              </a:rPr>
              <a:t>https://en.wikipedia.org/wiki/Defense_Support_Program</a:t>
            </a:r>
            <a:r>
              <a:rPr b="0" lang="en-US" sz="2000" spc="-1" strike="noStrike">
                <a:latin typeface="Arial"/>
              </a:rPr>
              <a:t>        </a:t>
            </a:r>
            <a:r>
              <a:rPr b="0" lang="en-US" sz="1200" spc="-1" strike="noStrike">
                <a:latin typeface="Arial"/>
              </a:rPr>
              <a:t>https://en.wikipedia.org/wiki/Chandra_X-ray_Observatory</a:t>
            </a:r>
            <a:r>
              <a:rPr b="0" lang="en-US" sz="2000" spc="-1" strike="noStrike">
                <a:latin typeface="Arial"/>
              </a:rPr>
              <a:t>     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258" name="" descr=""/>
          <p:cNvPicPr/>
          <p:nvPr/>
        </p:nvPicPr>
        <p:blipFill>
          <a:blip r:embed="rId1"/>
          <a:stretch/>
        </p:blipFill>
        <p:spPr>
          <a:xfrm>
            <a:off x="3840480" y="1280160"/>
            <a:ext cx="6251400" cy="3566160"/>
          </a:xfrm>
          <a:prstGeom prst="rect">
            <a:avLst/>
          </a:prstGeom>
          <a:ln w="0">
            <a:noFill/>
          </a:ln>
        </p:spPr>
      </p:pic>
      <p:pic>
        <p:nvPicPr>
          <p:cNvPr id="259" name="" descr=""/>
          <p:cNvPicPr/>
          <p:nvPr/>
        </p:nvPicPr>
        <p:blipFill>
          <a:blip r:embed="rId2"/>
          <a:stretch/>
        </p:blipFill>
        <p:spPr>
          <a:xfrm>
            <a:off x="182880" y="1463040"/>
            <a:ext cx="3729960" cy="4106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Resistors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61" name="CustomShape 2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8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Wire size suitable for max current</a:t>
            </a:r>
            <a:endParaRPr b="0" lang="en-US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Resistance usually increases with temperature</a:t>
            </a:r>
            <a:endParaRPr b="0" lang="en-US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Component Resistors</a:t>
            </a:r>
            <a:endParaRPr b="0" lang="en-US" sz="3200" spc="-1" strike="noStrike">
              <a:latin typeface="Arial"/>
            </a:endParaRPr>
          </a:p>
          <a:p>
            <a:pPr lvl="3" marL="864000" indent="-216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Carbon, Metal-oxide</a:t>
            </a:r>
            <a:endParaRPr b="0" lang="en-US" sz="3200" spc="-1" strike="noStrike">
              <a:latin typeface="Arial"/>
            </a:endParaRPr>
          </a:p>
          <a:p>
            <a:pPr lvl="3" marL="864000" indent="-216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Wirewound- low-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frequency due to inductance</a:t>
            </a:r>
            <a:endParaRPr b="0" lang="en-US" sz="3200" spc="-1" strike="noStrike">
              <a:latin typeface="Arial"/>
            </a:endParaRPr>
          </a:p>
          <a:p>
            <a:pPr lvl="3" marL="864000" indent="-216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Metal-film, Carbon-film – deposit on insulating substrate</a:t>
            </a:r>
            <a:endParaRPr b="0" lang="en-US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Power rating and temperature stability are considerations</a:t>
            </a:r>
            <a:endParaRPr b="0" lang="en-US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Tolerance often unimportant – 20%, 10%, 5%, 1%</a:t>
            </a:r>
            <a:endParaRPr b="0" lang="en-US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Potentiometers – variable resistors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" descr=""/>
          <p:cNvPicPr/>
          <p:nvPr/>
        </p:nvPicPr>
        <p:blipFill>
          <a:blip r:embed="rId1"/>
          <a:stretch/>
        </p:blipFill>
        <p:spPr>
          <a:xfrm>
            <a:off x="5290560" y="2332080"/>
            <a:ext cx="4676400" cy="2514240"/>
          </a:xfrm>
          <a:prstGeom prst="rect">
            <a:avLst/>
          </a:prstGeom>
          <a:ln w="0">
            <a:noFill/>
          </a:ln>
        </p:spPr>
      </p:pic>
      <p:sp>
        <p:nvSpPr>
          <p:cNvPr id="263" name="TextShape 1"/>
          <p:cNvSpPr txBox="1"/>
          <p:nvPr/>
        </p:nvSpPr>
        <p:spPr>
          <a:xfrm>
            <a:off x="5394960" y="456120"/>
            <a:ext cx="4685760" cy="824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n-US" sz="4400" spc="-1" strike="noStrike">
                <a:solidFill>
                  <a:srgbClr val="ff0000"/>
                </a:solidFill>
                <a:latin typeface="Arial"/>
              </a:rPr>
              <a:t>Resistors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264" name="" descr=""/>
          <p:cNvPicPr/>
          <p:nvPr/>
        </p:nvPicPr>
        <p:blipFill>
          <a:blip r:embed="rId2"/>
          <a:stretch/>
        </p:blipFill>
        <p:spPr>
          <a:xfrm>
            <a:off x="91440" y="115920"/>
            <a:ext cx="4790880" cy="5409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1921</TotalTime>
  <Application>LibreOffice/7.0.6.2$Linux_X86_64 LibreOffice_project/144abb84a525d8e30c9dbbefa69cbbf2d8d4ae3b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2021-05-12T00:13:23Z</dcterms:created>
  <dc:creator/>
  <dc:description/>
  <dc:language>en-US</dc:language>
  <cp:lastModifiedBy/>
  <cp:lastPrinted>2021-05-24T10:04:48Z</cp:lastPrinted>
  <dcterms:modified xsi:type="dcterms:W3CDTF">2021-05-27T08:46:55Z</dcterms:modified>
  <cp:revision>87</cp:revision>
  <dc:subject/>
  <dc:title/>
</cp:coreProperties>
</file>