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8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3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_rels/presentation.xml.rels" ContentType="application/vnd.openxmlformats-package.relationships+xml"/>
  <Override PartName="/ppt/media/image29.png" ContentType="image/png"/>
  <Override PartName="/ppt/media/image21.jpeg" ContentType="image/jpeg"/>
  <Override PartName="/ppt/media/image27.wmf" ContentType="image/x-wmf"/>
  <Override PartName="/ppt/media/image24.jpeg" ContentType="image/jpeg"/>
  <Override PartName="/ppt/media/image19.jpeg" ContentType="image/jpeg"/>
  <Override PartName="/ppt/media/image18.jpeg" ContentType="image/jpeg"/>
  <Override PartName="/ppt/media/image16.jpeg" ContentType="image/jpeg"/>
  <Override PartName="/ppt/media/image15.jpeg" ContentType="image/jpeg"/>
  <Override PartName="/ppt/media/image28.gif" ContentType="image/gif"/>
  <Override PartName="/ppt/media/image14.jpeg" ContentType="image/jpeg"/>
  <Override PartName="/ppt/media/image22.jpeg" ContentType="image/jpeg"/>
  <Override PartName="/ppt/media/image1.jpeg" ContentType="image/jpeg"/>
  <Override PartName="/ppt/media/image35.jpeg" ContentType="image/jpeg"/>
  <Override PartName="/ppt/media/image2.jpeg" ContentType="image/jpeg"/>
  <Override PartName="/ppt/media/image36.jpeg" ContentType="image/jpeg"/>
  <Override PartName="/ppt/media/image12.png" ContentType="image/png"/>
  <Override PartName="/ppt/media/image20.jpeg" ContentType="image/jpeg"/>
  <Override PartName="/ppt/media/image34.png" ContentType="image/png"/>
  <Override PartName="/ppt/media/image44.jpeg" ContentType="image/jpeg"/>
  <Override PartName="/ppt/media/image41.png" ContentType="image/png"/>
  <Override PartName="/ppt/media/image10.jpeg" ContentType="image/jpeg"/>
  <Override PartName="/ppt/media/image30.png" ContentType="image/png"/>
  <Override PartName="/ppt/media/image37.jpeg" ContentType="image/jpeg"/>
  <Override PartName="/ppt/media/image42.png" ContentType="image/png"/>
  <Override PartName="/ppt/media/image9.jpeg" ContentType="image/jpeg"/>
  <Override PartName="/ppt/media/image11.jpeg" ContentType="image/jpeg"/>
  <Override PartName="/ppt/media/image31.png" ContentType="image/png"/>
  <Override PartName="/ppt/media/image43.png" ContentType="image/png"/>
  <Override PartName="/ppt/media/image40.jpeg" ContentType="image/jpeg"/>
  <Override PartName="/ppt/media/image13.jpeg" ContentType="image/jpeg"/>
  <Override PartName="/ppt/media/image23.png" ContentType="image/png"/>
  <Override PartName="/ppt/media/image8.jpeg" ContentType="image/jpeg"/>
  <Override PartName="/ppt/media/image38.png" ContentType="image/png"/>
  <Override PartName="/ppt/media/image39.jpeg" ContentType="image/jpeg"/>
  <Override PartName="/ppt/media/image7.jpeg" ContentType="image/jpeg"/>
  <Override PartName="/ppt/media/image6.jpeg" ContentType="image/jpeg"/>
  <Override PartName="/ppt/media/image5.jpeg" ContentType="image/jpeg"/>
  <Override PartName="/ppt/media/image4.jpeg" ContentType="image/jpeg"/>
  <Override PartName="/ppt/media/image25.jpeg" ContentType="image/jpeg"/>
  <Override PartName="/ppt/media/image32.png" ContentType="image/png"/>
  <Override PartName="/ppt/media/image33.png" ContentType="image/png"/>
  <Override PartName="/ppt/media/image3.png" ContentType="image/png"/>
  <Override PartName="/ppt/media/image17.jpeg" ContentType="image/jpeg"/>
  <Override PartName="/ppt/media/image26.png" ContentType="image/png"/>
  <Override PartName="/ppt/slideLayouts/_rels/slideLayout9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91.xml.rels" ContentType="application/vnd.openxmlformats-package.relationships+xml"/>
  <Override PartName="/ppt/slideLayouts/_rels/slideLayout84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90.xml.rels" ContentType="application/vnd.openxmlformats-package.relationships+xml"/>
  <Override PartName="/ppt/slideLayouts/_rels/slideLayout83.xml.rels" ContentType="application/vnd.openxmlformats-package.relationships+xml"/>
  <Override PartName="/ppt/slideLayouts/_rels/slideLayout7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57.xml.rels" ContentType="application/vnd.openxmlformats-package.relationships+xml"/>
  <Override PartName="/ppt/slideLayouts/_rels/slideLayout6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5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92.xml.rels" ContentType="application/vnd.openxmlformats-package.relationships+xml"/>
  <Override PartName="/ppt/slideLayouts/_rels/slideLayout85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70.xml.rels" ContentType="application/vnd.openxmlformats-package.relationships+xml"/>
  <Override PartName="/ppt/slideLayouts/_rels/slideLayout66.xml.rels" ContentType="application/vnd.openxmlformats-package.relationships+xml"/>
  <Override PartName="/ppt/slideLayouts/_rels/slideLayout93.xml.rels" ContentType="application/vnd.openxmlformats-package.relationships+xml"/>
  <Override PartName="/ppt/slideLayouts/_rels/slideLayout86.xml.rels" ContentType="application/vnd.openxmlformats-package.relationships+xml"/>
  <Override PartName="/ppt/slideLayouts/_rels/slideLayout71.xml.rels" ContentType="application/vnd.openxmlformats-package.relationships+xml"/>
  <Override PartName="/ppt/slideLayouts/_rels/slideLayout67.xml.rels" ContentType="application/vnd.openxmlformats-package.relationships+xml"/>
  <Override PartName="/ppt/slideLayouts/_rels/slideLayout77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49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50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63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62.xml.rels" ContentType="application/vnd.openxmlformats-package.relationships+xml"/>
  <Override PartName="/ppt/slideLayouts/_rels/slideLayout52.xml.rels" ContentType="application/vnd.openxmlformats-package.relationships+xml"/>
  <Override PartName="/ppt/slideLayouts/_rels/slideLayout76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65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89.xml.rels" ContentType="application/vnd.openxmlformats-package.relationships+xml"/>
  <Override PartName="/ppt/slideLayouts/_rels/slideLayout74.xml.rels" ContentType="application/vnd.openxmlformats-package.relationships+xml"/>
  <Override PartName="/ppt/slideLayouts/_rels/slideLayout81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56.xml.rels" ContentType="application/vnd.openxmlformats-package.relationships+xml"/>
  <Override PartName="/ppt/slideLayouts/_rels/slideLayout60.xml.rels" ContentType="application/vnd.openxmlformats-package.relationships+xml"/>
  <Override PartName="/ppt/slideLayouts/_rels/slideLayout75.xml.rels" ContentType="application/vnd.openxmlformats-package.relationships+xml"/>
  <Override PartName="/ppt/slideLayouts/_rels/slideLayout82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96.xml.rels" ContentType="application/vnd.openxmlformats-package.relationships+xml"/>
  <Override PartName="/ppt/slideLayouts/_rels/slideLayout69.xml.rels" ContentType="application/vnd.openxmlformats-package.relationships+xml"/>
  <Override PartName="/ppt/slideLayouts/_rels/slideLayout73.xml.rels" ContentType="application/vnd.openxmlformats-package.relationships+xml"/>
  <Override PartName="/ppt/slideLayouts/_rels/slideLayout88.xml.rels" ContentType="application/vnd.openxmlformats-package.relationships+xml"/>
  <Override PartName="/ppt/slideLayouts/_rels/slideLayout64.xml.rels" ContentType="application/vnd.openxmlformats-package.relationships+xml"/>
  <Override PartName="/ppt/slideLayouts/_rels/slideLayout95.xml.rels" ContentType="application/vnd.openxmlformats-package.relationships+xml"/>
  <Override PartName="/ppt/slideLayouts/_rels/slideLayout80.xml.rels" ContentType="application/vnd.openxmlformats-package.relationships+xml"/>
  <Override PartName="/ppt/slideLayouts/_rels/slideLayout94.xml.rels" ContentType="application/vnd.openxmlformats-package.relationships+xml"/>
  <Override PartName="/ppt/slideLayouts/_rels/slideLayout78.xml.rels" ContentType="application/vnd.openxmlformats-package.relationships+xml"/>
  <Override PartName="/ppt/slideLayouts/_rels/slideLayout68.xml.rels" ContentType="application/vnd.openxmlformats-package.relationships+xml"/>
  <Override PartName="/ppt/slideLayouts/_rels/slideLayout72.xml.rels" ContentType="application/vnd.openxmlformats-package.relationships+xml"/>
  <Override PartName="/ppt/slideLayouts/_rels/slideLayout87.xml.rels" ContentType="application/vnd.openxmlformats-package.relationships+xml"/>
  <Override PartName="/ppt/slideLayouts/slideLayout56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29.xml" ContentType="application/vnd.openxmlformats-officedocument.presentationml.slide+xml"/>
  <Override PartName="/ppt/slides/slide28.xml" ContentType="application/vnd.openxmlformats-officedocument.presentationml.slide+xml"/>
  <Override PartName="/ppt/slides/slide27.xml" ContentType="application/vnd.openxmlformats-officedocument.presentationml.slide+xml"/>
  <Override PartName="/ppt/slides/slide26.xml" ContentType="application/vnd.openxmlformats-officedocument.presentationml.slide+xml"/>
  <Override PartName="/ppt/slides/slide25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13.xml" ContentType="application/vnd.openxmlformats-officedocument.presentationml.slide+xml"/>
  <Override PartName="/ppt/slides/_rels/slide22.xml.rels" ContentType="application/vnd.openxmlformats-package.relationships+xml"/>
  <Override PartName="/ppt/slides/_rels/slide3.xml.rels" ContentType="application/vnd.openxmlformats-package.relationships+xml"/>
  <Override PartName="/ppt/slides/_rels/slide9.xml.rels" ContentType="application/vnd.openxmlformats-package.relationships+xml"/>
  <Override PartName="/ppt/slides/_rels/slide28.xml.rels" ContentType="application/vnd.openxmlformats-package.relationships+xml"/>
  <Override PartName="/ppt/slides/_rels/slide19.xml.rels" ContentType="application/vnd.openxmlformats-package.relationships+xml"/>
  <Override PartName="/ppt/slides/_rels/slide13.xml.rels" ContentType="application/vnd.openxmlformats-package.relationships+xml"/>
  <Override PartName="/ppt/slides/_rels/slide30.xml.rels" ContentType="application/vnd.openxmlformats-package.relationships+xml"/>
  <Override PartName="/ppt/slides/_rels/slide29.xml.rels" ContentType="application/vnd.openxmlformats-package.relationships+xml"/>
  <Override PartName="/ppt/slides/_rels/slide14.xml.rels" ContentType="application/vnd.openxmlformats-package.relationships+xml"/>
  <Override PartName="/ppt/slides/_rels/slide23.xml.rels" ContentType="application/vnd.openxmlformats-package.relationships+xml"/>
  <Override PartName="/ppt/slides/_rels/slide10.xml.rels" ContentType="application/vnd.openxmlformats-package.relationships+xml"/>
  <Override PartName="/ppt/slides/_rels/slide25.xml.rels" ContentType="application/vnd.openxmlformats-package.relationships+xml"/>
  <Override PartName="/ppt/slides/_rels/slide16.xml.rels" ContentType="application/vnd.openxmlformats-package.relationships+xml"/>
  <Override PartName="/ppt/slides/_rels/slide32.xml.rels" ContentType="application/vnd.openxmlformats-package.relationships+xml"/>
  <Override PartName="/ppt/slides/_rels/slide15.xml.rels" ContentType="application/vnd.openxmlformats-package.relationships+xml"/>
  <Override PartName="/ppt/slides/_rels/slide31.xml.rels" ContentType="application/vnd.openxmlformats-package.relationships+xml"/>
  <Override PartName="/ppt/slides/_rels/slide24.xml.rels" ContentType="application/vnd.openxmlformats-package.relationships+xml"/>
  <Override PartName="/ppt/slides/_rels/slide8.xml.rels" ContentType="application/vnd.openxmlformats-package.relationships+xml"/>
  <Override PartName="/ppt/slides/_rels/slide27.xml.rels" ContentType="application/vnd.openxmlformats-package.relationships+xml"/>
  <Override PartName="/ppt/slides/_rels/slide2.xml.rels" ContentType="application/vnd.openxmlformats-package.relationships+xml"/>
  <Override PartName="/ppt/slides/_rels/slide36.xml.rels" ContentType="application/vnd.openxmlformats-package.relationships+xml"/>
  <Override PartName="/ppt/slides/_rels/slide21.xml.rels" ContentType="application/vnd.openxmlformats-package.relationships+xml"/>
  <Override PartName="/ppt/slides/_rels/slide35.xml.rels" ContentType="application/vnd.openxmlformats-package.relationships+xml"/>
  <Override PartName="/ppt/slides/_rels/slide20.xml.rels" ContentType="application/vnd.openxmlformats-package.relationships+xml"/>
  <Override PartName="/ppt/slides/_rels/slide1.xml.rels" ContentType="application/vnd.openxmlformats-package.relationships+xml"/>
  <Override PartName="/ppt/slides/_rels/slide7.xml.rels" ContentType="application/vnd.openxmlformats-package.relationships+xml"/>
  <Override PartName="/ppt/slides/_rels/slide34.xml.rels" ContentType="application/vnd.openxmlformats-package.relationships+xml"/>
  <Override PartName="/ppt/slides/_rels/slide6.xml.rels" ContentType="application/vnd.openxmlformats-package.relationships+xml"/>
  <Override PartName="/ppt/slides/_rels/slide33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26.xml.rels" ContentType="application/vnd.openxmlformats-package.relationships+xml"/>
  <Override PartName="/ppt/slides/_rels/slide11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2.xml.rels" ContentType="application/vnd.openxmlformats-package.relationships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11.xml" ContentType="application/vnd.openxmlformats-officedocument.presentationml.slide+xml"/>
  <Override PartName="/ppt/slides/slide34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  <p:sldMasterId id="2147483700" r:id="rId6"/>
    <p:sldMasterId id="2147483713" r:id="rId7"/>
    <p:sldMasterId id="2147483726" r:id="rId8"/>
    <p:sldMasterId id="2147483739" r:id="rId9"/>
  </p:sldMasterIdLst>
  <p:sldIdLst>
    <p:sldId id="256" r:id="rId10"/>
    <p:sldId id="257" r:id="rId11"/>
    <p:sldId id="258" r:id="rId12"/>
    <p:sldId id="259" r:id="rId13"/>
    <p:sldId id="260" r:id="rId14"/>
    <p:sldId id="261" r:id="rId15"/>
    <p:sldId id="262" r:id="rId16"/>
    <p:sldId id="263" r:id="rId17"/>
    <p:sldId id="264" r:id="rId18"/>
    <p:sldId id="265" r:id="rId19"/>
    <p:sldId id="266" r:id="rId20"/>
    <p:sldId id="267" r:id="rId21"/>
    <p:sldId id="268" r:id="rId22"/>
    <p:sldId id="269" r:id="rId23"/>
    <p:sldId id="270" r:id="rId24"/>
    <p:sldId id="271" r:id="rId25"/>
    <p:sldId id="272" r:id="rId26"/>
    <p:sldId id="273" r:id="rId27"/>
    <p:sldId id="274" r:id="rId28"/>
    <p:sldId id="275" r:id="rId29"/>
    <p:sldId id="276" r:id="rId30"/>
    <p:sldId id="277" r:id="rId31"/>
    <p:sldId id="278" r:id="rId32"/>
    <p:sldId id="279" r:id="rId33"/>
    <p:sldId id="280" r:id="rId34"/>
    <p:sldId id="281" r:id="rId35"/>
    <p:sldId id="282" r:id="rId36"/>
    <p:sldId id="283" r:id="rId37"/>
    <p:sldId id="284" r:id="rId38"/>
    <p:sldId id="285" r:id="rId39"/>
    <p:sldId id="286" r:id="rId40"/>
    <p:sldId id="287" r:id="rId41"/>
    <p:sldId id="288" r:id="rId42"/>
    <p:sldId id="289" r:id="rId43"/>
    <p:sldId id="290" r:id="rId44"/>
    <p:sldId id="291" r:id="rId45"/>
  </p:sldIdLst>
  <p:sldSz cx="10080625" cy="5670550"/>
  <p:notesSz cx="7772400" cy="100584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" Target="slides/slide1.xml"/><Relationship Id="rId11" Type="http://schemas.openxmlformats.org/officeDocument/2006/relationships/slide" Target="slides/slide2.xml"/><Relationship Id="rId12" Type="http://schemas.openxmlformats.org/officeDocument/2006/relationships/slide" Target="slides/slide3.xml"/><Relationship Id="rId13" Type="http://schemas.openxmlformats.org/officeDocument/2006/relationships/slide" Target="slides/slide4.xml"/><Relationship Id="rId14" Type="http://schemas.openxmlformats.org/officeDocument/2006/relationships/slide" Target="slides/slide5.xml"/><Relationship Id="rId15" Type="http://schemas.openxmlformats.org/officeDocument/2006/relationships/slide" Target="slides/slide6.xml"/><Relationship Id="rId16" Type="http://schemas.openxmlformats.org/officeDocument/2006/relationships/slide" Target="slides/slide7.xml"/><Relationship Id="rId17" Type="http://schemas.openxmlformats.org/officeDocument/2006/relationships/slide" Target="slides/slide8.xml"/><Relationship Id="rId18" Type="http://schemas.openxmlformats.org/officeDocument/2006/relationships/slide" Target="slides/slide9.xml"/><Relationship Id="rId19" Type="http://schemas.openxmlformats.org/officeDocument/2006/relationships/slide" Target="slides/slide10.xml"/><Relationship Id="rId20" Type="http://schemas.openxmlformats.org/officeDocument/2006/relationships/slide" Target="slides/slide11.xml"/><Relationship Id="rId21" Type="http://schemas.openxmlformats.org/officeDocument/2006/relationships/slide" Target="slides/slide12.xml"/><Relationship Id="rId22" Type="http://schemas.openxmlformats.org/officeDocument/2006/relationships/slide" Target="slides/slide13.xml"/><Relationship Id="rId23" Type="http://schemas.openxmlformats.org/officeDocument/2006/relationships/slide" Target="slides/slide14.xml"/><Relationship Id="rId24" Type="http://schemas.openxmlformats.org/officeDocument/2006/relationships/slide" Target="slides/slide15.xml"/><Relationship Id="rId25" Type="http://schemas.openxmlformats.org/officeDocument/2006/relationships/slide" Target="slides/slide16.xml"/><Relationship Id="rId26" Type="http://schemas.openxmlformats.org/officeDocument/2006/relationships/slide" Target="slides/slide17.xml"/><Relationship Id="rId27" Type="http://schemas.openxmlformats.org/officeDocument/2006/relationships/slide" Target="slides/slide18.xml"/><Relationship Id="rId28" Type="http://schemas.openxmlformats.org/officeDocument/2006/relationships/slide" Target="slides/slide19.xml"/><Relationship Id="rId29" Type="http://schemas.openxmlformats.org/officeDocument/2006/relationships/slide" Target="slides/slide20.xml"/><Relationship Id="rId30" Type="http://schemas.openxmlformats.org/officeDocument/2006/relationships/slide" Target="slides/slide21.xml"/><Relationship Id="rId31" Type="http://schemas.openxmlformats.org/officeDocument/2006/relationships/slide" Target="slides/slide22.xml"/><Relationship Id="rId32" Type="http://schemas.openxmlformats.org/officeDocument/2006/relationships/slide" Target="slides/slide23.xml"/><Relationship Id="rId33" Type="http://schemas.openxmlformats.org/officeDocument/2006/relationships/slide" Target="slides/slide24.xml"/><Relationship Id="rId34" Type="http://schemas.openxmlformats.org/officeDocument/2006/relationships/slide" Target="slides/slide25.xml"/><Relationship Id="rId35" Type="http://schemas.openxmlformats.org/officeDocument/2006/relationships/slide" Target="slides/slide26.xml"/><Relationship Id="rId36" Type="http://schemas.openxmlformats.org/officeDocument/2006/relationships/slide" Target="slides/slide27.xml"/><Relationship Id="rId37" Type="http://schemas.openxmlformats.org/officeDocument/2006/relationships/slide" Target="slides/slide28.xml"/><Relationship Id="rId38" Type="http://schemas.openxmlformats.org/officeDocument/2006/relationships/slide" Target="slides/slide29.xml"/><Relationship Id="rId39" Type="http://schemas.openxmlformats.org/officeDocument/2006/relationships/slide" Target="slides/slide30.xml"/><Relationship Id="rId40" Type="http://schemas.openxmlformats.org/officeDocument/2006/relationships/slide" Target="slides/slide31.xml"/><Relationship Id="rId41" Type="http://schemas.openxmlformats.org/officeDocument/2006/relationships/slide" Target="slides/slide32.xml"/><Relationship Id="rId42" Type="http://schemas.openxmlformats.org/officeDocument/2006/relationships/slide" Target="slides/slide33.xml"/><Relationship Id="rId43" Type="http://schemas.openxmlformats.org/officeDocument/2006/relationships/slide" Target="slides/slide34.xml"/><Relationship Id="rId44" Type="http://schemas.openxmlformats.org/officeDocument/2006/relationships/slide" Target="slides/slide35.xml"/><Relationship Id="rId45" Type="http://schemas.openxmlformats.org/officeDocument/2006/relationships/slide" Target="slides/slide36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94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05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06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11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12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13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2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2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2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28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3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32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3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36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3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39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4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4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4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44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47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48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49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50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51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55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5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6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6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6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66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6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6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70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7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7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7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7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77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7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8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81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82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8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85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86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87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88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89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6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93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6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9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6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9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9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6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</p:spTree>
  </p:cSld>
</p:sldLayout>
</file>

<file path=ppt/slideLayouts/slideLayout6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6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0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0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0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6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0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0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08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6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1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7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1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15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7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1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1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1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20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7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2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23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24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25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26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27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7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7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31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7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3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7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3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7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</p:spTree>
  </p:cSld>
</p:sldLayout>
</file>

<file path=ppt/slideLayouts/slideLayout7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7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4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4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4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8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4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4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46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8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4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4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50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8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5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53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8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5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5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57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58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8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6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61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62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63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64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65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8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8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69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8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7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8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7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7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8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9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9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7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7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80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9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8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8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84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9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8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8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88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9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9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91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9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9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9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95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96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9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9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99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00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01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02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03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9.xml"/><Relationship Id="rId5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48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3" Type="http://schemas.openxmlformats.org/officeDocument/2006/relationships/slideLayout" Target="../slideLayouts/slideLayout50.xml"/><Relationship Id="rId4" Type="http://schemas.openxmlformats.org/officeDocument/2006/relationships/slideLayout" Target="../slideLayouts/slideLayout51.xml"/><Relationship Id="rId5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4.xml"/><Relationship Id="rId8" Type="http://schemas.openxmlformats.org/officeDocument/2006/relationships/slideLayout" Target="../slideLayouts/slideLayout55.xml"/><Relationship Id="rId9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0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1.xml"/><Relationship Id="rId3" Type="http://schemas.openxmlformats.org/officeDocument/2006/relationships/slideLayout" Target="../slideLayouts/slideLayout62.xml"/><Relationship Id="rId4" Type="http://schemas.openxmlformats.org/officeDocument/2006/relationships/slideLayout" Target="../slideLayouts/slideLayout63.xml"/><Relationship Id="rId5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6.xml"/><Relationship Id="rId8" Type="http://schemas.openxmlformats.org/officeDocument/2006/relationships/slideLayout" Target="../slideLayouts/slideLayout67.xml"/><Relationship Id="rId9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1.xml"/><Relationship Id="rId13" Type="http://schemas.openxmlformats.org/officeDocument/2006/relationships/slideLayout" Target="../slideLayouts/slideLayout72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73.xml"/><Relationship Id="rId3" Type="http://schemas.openxmlformats.org/officeDocument/2006/relationships/slideLayout" Target="../slideLayouts/slideLayout74.xml"/><Relationship Id="rId4" Type="http://schemas.openxmlformats.org/officeDocument/2006/relationships/slideLayout" Target="../slideLayouts/slideLayout75.xml"/><Relationship Id="rId5" Type="http://schemas.openxmlformats.org/officeDocument/2006/relationships/slideLayout" Target="../slideLayouts/slideLayout76.xml"/><Relationship Id="rId6" Type="http://schemas.openxmlformats.org/officeDocument/2006/relationships/slideLayout" Target="../slideLayouts/slideLayout77.xml"/><Relationship Id="rId7" Type="http://schemas.openxmlformats.org/officeDocument/2006/relationships/slideLayout" Target="../slideLayouts/slideLayout78.xml"/><Relationship Id="rId8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0.xml"/><Relationship Id="rId10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82.xml"/><Relationship Id="rId12" Type="http://schemas.openxmlformats.org/officeDocument/2006/relationships/slideLayout" Target="../slideLayouts/slideLayout83.xml"/><Relationship Id="rId13" Type="http://schemas.openxmlformats.org/officeDocument/2006/relationships/slideLayout" Target="../slideLayouts/slideLayout84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image" Target="../media/image2.jpeg"/><Relationship Id="rId3" Type="http://schemas.openxmlformats.org/officeDocument/2006/relationships/slideLayout" Target="../slideLayouts/slideLayout85.xml"/><Relationship Id="rId4" Type="http://schemas.openxmlformats.org/officeDocument/2006/relationships/slideLayout" Target="../slideLayouts/slideLayout86.xml"/><Relationship Id="rId5" Type="http://schemas.openxmlformats.org/officeDocument/2006/relationships/slideLayout" Target="../slideLayouts/slideLayout87.xml"/><Relationship Id="rId6" Type="http://schemas.openxmlformats.org/officeDocument/2006/relationships/slideLayout" Target="../slideLayouts/slideLayout88.xml"/><Relationship Id="rId7" Type="http://schemas.openxmlformats.org/officeDocument/2006/relationships/slideLayout" Target="../slideLayouts/slideLayout89.xml"/><Relationship Id="rId8" Type="http://schemas.openxmlformats.org/officeDocument/2006/relationships/slideLayout" Target="../slideLayouts/slideLayout90.xml"/><Relationship Id="rId9" Type="http://schemas.openxmlformats.org/officeDocument/2006/relationships/slideLayout" Target="../slideLayouts/slideLayout91.xml"/><Relationship Id="rId10" Type="http://schemas.openxmlformats.org/officeDocument/2006/relationships/slideLayout" Target="../slideLayouts/slideLayout92.xml"/><Relationship Id="rId11" Type="http://schemas.openxmlformats.org/officeDocument/2006/relationships/slideLayout" Target="../slideLayouts/slideLayout93.xml"/><Relationship Id="rId12" Type="http://schemas.openxmlformats.org/officeDocument/2006/relationships/slideLayout" Target="../slideLayouts/slideLayout94.xml"/><Relationship Id="rId13" Type="http://schemas.openxmlformats.org/officeDocument/2006/relationships/slideLayout" Target="../slideLayouts/slideLayout95.xml"/><Relationship Id="rId14" Type="http://schemas.openxmlformats.org/officeDocument/2006/relationships/slideLayout" Target="../slideLayouts/slideLayout9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>
            <a:alphaModFix amt="14000"/>
          </a:blip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en-US" sz="4400" spc="-1" strike="noStrike">
                <a:latin typeface="Arial"/>
              </a:rPr>
              <a:t>Click to edit the title text format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Click to edit the outline text format</a:t>
            </a:r>
            <a:endParaRPr b="0" lang="en-U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latin typeface="Arial"/>
              </a:rPr>
              <a:t>Second Outline Level</a:t>
            </a:r>
            <a:endParaRPr b="0" lang="en-US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latin typeface="Arial"/>
              </a:rPr>
              <a:t>Third Outline Level</a:t>
            </a:r>
            <a:endParaRPr b="0" lang="en-US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latin typeface="Arial"/>
              </a:rPr>
              <a:t>Fourth Outline Level</a:t>
            </a:r>
            <a:endParaRPr b="0" lang="en-US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Fifth Outline Level</a:t>
            </a:r>
            <a:endParaRPr b="0" lang="en-US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Sixth Outline Level</a:t>
            </a:r>
            <a:endParaRPr b="0" lang="en-US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Seventh Outline Level</a:t>
            </a:r>
            <a:endParaRPr b="0" lang="en-US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en-US" sz="4400" spc="-1" strike="noStrike">
                <a:latin typeface="Arial"/>
              </a:rPr>
              <a:t>Click to edit the title text format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Click to edit the outline text format</a:t>
            </a:r>
            <a:endParaRPr b="0" lang="en-U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latin typeface="Arial"/>
              </a:rPr>
              <a:t>Second Outline Level</a:t>
            </a:r>
            <a:endParaRPr b="0" lang="en-US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latin typeface="Arial"/>
              </a:rPr>
              <a:t>Third Outline Level</a:t>
            </a:r>
            <a:endParaRPr b="0" lang="en-US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latin typeface="Arial"/>
              </a:rPr>
              <a:t>Fourth Outline Level</a:t>
            </a:r>
            <a:endParaRPr b="0" lang="en-US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Fifth Outline Level</a:t>
            </a:r>
            <a:endParaRPr b="0" lang="en-US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Sixth Outline Level</a:t>
            </a:r>
            <a:endParaRPr b="0" lang="en-US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Seventh Outline Level</a:t>
            </a:r>
            <a:endParaRPr b="0" lang="en-US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en-US" sz="4400" spc="-1" strike="noStrike">
                <a:latin typeface="Arial"/>
              </a:rPr>
              <a:t>Click to edit the title text format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Click to edit the outline text format</a:t>
            </a:r>
            <a:endParaRPr b="0" lang="en-U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latin typeface="Arial"/>
              </a:rPr>
              <a:t>Second Outline Level</a:t>
            </a:r>
            <a:endParaRPr b="0" lang="en-US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latin typeface="Arial"/>
              </a:rPr>
              <a:t>Third Outline Level</a:t>
            </a:r>
            <a:endParaRPr b="0" lang="en-US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latin typeface="Arial"/>
              </a:rPr>
              <a:t>Fourth Outline Level</a:t>
            </a:r>
            <a:endParaRPr b="0" lang="en-US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Fifth Outline Level</a:t>
            </a:r>
            <a:endParaRPr b="0" lang="en-US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Sixth Outline Level</a:t>
            </a:r>
            <a:endParaRPr b="0" lang="en-US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Seventh Outline Level</a:t>
            </a:r>
            <a:endParaRPr b="0" lang="en-US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en-US" sz="4400" spc="-1" strike="noStrike">
                <a:latin typeface="Arial"/>
              </a:rPr>
              <a:t>Click to edit the title text format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Click to edit the outline text format</a:t>
            </a:r>
            <a:endParaRPr b="0" lang="en-U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latin typeface="Arial"/>
              </a:rPr>
              <a:t>Second Outline Level</a:t>
            </a:r>
            <a:endParaRPr b="0" lang="en-US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latin typeface="Arial"/>
              </a:rPr>
              <a:t>Third Outline Level</a:t>
            </a:r>
            <a:endParaRPr b="0" lang="en-US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latin typeface="Arial"/>
              </a:rPr>
              <a:t>Fourth Outline Level</a:t>
            </a:r>
            <a:endParaRPr b="0" lang="en-US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Fifth Outline Level</a:t>
            </a:r>
            <a:endParaRPr b="0" lang="en-US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Sixth Outline Level</a:t>
            </a:r>
            <a:endParaRPr b="0" lang="en-US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Seventh Outline Level</a:t>
            </a:r>
            <a:endParaRPr b="0" lang="en-US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en-US" sz="4400" spc="-1" strike="noStrike">
                <a:latin typeface="Arial"/>
              </a:rPr>
              <a:t>Click to edit the title text format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Click to edit the outline text format</a:t>
            </a:r>
            <a:endParaRPr b="0" lang="en-U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latin typeface="Arial"/>
              </a:rPr>
              <a:t>Second Outline Level</a:t>
            </a:r>
            <a:endParaRPr b="0" lang="en-US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latin typeface="Arial"/>
              </a:rPr>
              <a:t>Third Outline Level</a:t>
            </a:r>
            <a:endParaRPr b="0" lang="en-US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latin typeface="Arial"/>
              </a:rPr>
              <a:t>Fourth Outline Level</a:t>
            </a:r>
            <a:endParaRPr b="0" lang="en-US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Fifth Outline Level</a:t>
            </a:r>
            <a:endParaRPr b="0" lang="en-US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Sixth Outline Level</a:t>
            </a:r>
            <a:endParaRPr b="0" lang="en-US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Seventh Outline Level</a:t>
            </a:r>
            <a:endParaRPr b="0" lang="en-US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en-US" sz="4400" spc="-1" strike="noStrike">
                <a:latin typeface="Arial"/>
              </a:rPr>
              <a:t>Click to edit the title text format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19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Click to edit the outline text format</a:t>
            </a:r>
            <a:endParaRPr b="0" lang="en-U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latin typeface="Arial"/>
              </a:rPr>
              <a:t>Second Outline Level</a:t>
            </a:r>
            <a:endParaRPr b="0" lang="en-US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latin typeface="Arial"/>
              </a:rPr>
              <a:t>Third Outline Level</a:t>
            </a:r>
            <a:endParaRPr b="0" lang="en-US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latin typeface="Arial"/>
              </a:rPr>
              <a:t>Fourth Outline Level</a:t>
            </a:r>
            <a:endParaRPr b="0" lang="en-US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Fifth Outline Level</a:t>
            </a:r>
            <a:endParaRPr b="0" lang="en-US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Sixth Outline Level</a:t>
            </a:r>
            <a:endParaRPr b="0" lang="en-US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Seventh Outline Level</a:t>
            </a:r>
            <a:endParaRPr b="0" lang="en-US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en-US" sz="4400" spc="-1" strike="noStrike">
                <a:latin typeface="Arial"/>
              </a:rPr>
              <a:t>Click to edit the title text format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22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Click to edit the outline text format</a:t>
            </a:r>
            <a:endParaRPr b="0" lang="en-U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latin typeface="Arial"/>
              </a:rPr>
              <a:t>Second Outline Level</a:t>
            </a:r>
            <a:endParaRPr b="0" lang="en-US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latin typeface="Arial"/>
              </a:rPr>
              <a:t>Third Outline Level</a:t>
            </a:r>
            <a:endParaRPr b="0" lang="en-US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latin typeface="Arial"/>
              </a:rPr>
              <a:t>Fourth Outline Level</a:t>
            </a:r>
            <a:endParaRPr b="0" lang="en-US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Fifth Outline Level</a:t>
            </a:r>
            <a:endParaRPr b="0" lang="en-US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Sixth Outline Level</a:t>
            </a:r>
            <a:endParaRPr b="0" lang="en-US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Seventh Outline Level</a:t>
            </a:r>
            <a:endParaRPr b="0" lang="en-US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>
            <a:alphaModFix amt="14000"/>
          </a:blip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en-US" sz="4400" spc="-1" strike="noStrike">
                <a:latin typeface="Arial"/>
              </a:rPr>
              <a:t>Click to edit the title text format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26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Click to edit the outline text format</a:t>
            </a:r>
            <a:endParaRPr b="0" lang="en-U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latin typeface="Arial"/>
              </a:rPr>
              <a:t>Second Outline Level</a:t>
            </a:r>
            <a:endParaRPr b="0" lang="en-US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latin typeface="Arial"/>
              </a:rPr>
              <a:t>Third Outline Level</a:t>
            </a:r>
            <a:endParaRPr b="0" lang="en-US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latin typeface="Arial"/>
              </a:rPr>
              <a:t>Fourth Outline Level</a:t>
            </a:r>
            <a:endParaRPr b="0" lang="en-US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Fifth Outline Level</a:t>
            </a:r>
            <a:endParaRPr b="0" lang="en-US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Sixth Outline Level</a:t>
            </a:r>
            <a:endParaRPr b="0" lang="en-US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Seventh Outline Level</a:t>
            </a:r>
            <a:endParaRPr b="0" lang="en-US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  <p:sldLayoutId id="2147483751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jpeg"/><Relationship Id="rId3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image" Target="../media/image11.jpeg"/><Relationship Id="rId3" Type="http://schemas.openxmlformats.org/officeDocument/2006/relationships/slideLayout" Target="../slideLayouts/slideLayout25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image" Target="../media/image13.jpeg"/><Relationship Id="rId3" Type="http://schemas.openxmlformats.org/officeDocument/2006/relationships/slideLayout" Target="../slideLayouts/slideLayout25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slideLayout" Target="../slideLayouts/slideLayout25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hyperlink" Target="https://www.libreoffice.org/" TargetMode="External"/><Relationship Id="rId2" Type="http://schemas.openxmlformats.org/officeDocument/2006/relationships/slideLayout" Target="../slideLayouts/slideLayout49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15.jpeg"/><Relationship Id="rId2" Type="http://schemas.openxmlformats.org/officeDocument/2006/relationships/slideLayout" Target="../slideLayouts/slideLayout25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slideLayout" Target="../slideLayouts/slideLayout25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hyperlink" Target="https://sourceforge.net/projects/qucs/files/latest/download" TargetMode="External"/><Relationship Id="rId2" Type="http://schemas.openxmlformats.org/officeDocument/2006/relationships/image" Target="../media/image17.jpeg"/><Relationship Id="rId3" Type="http://schemas.openxmlformats.org/officeDocument/2006/relationships/slideLayout" Target="../slideLayouts/slideLayout61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18.jpeg"/><Relationship Id="rId2" Type="http://schemas.openxmlformats.org/officeDocument/2006/relationships/slideLayout" Target="../slideLayouts/slideLayout37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19.jpeg"/><Relationship Id="rId2" Type="http://schemas.openxmlformats.org/officeDocument/2006/relationships/slideLayout" Target="../slideLayouts/slideLayout37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20.jpeg"/><Relationship Id="rId2" Type="http://schemas.openxmlformats.org/officeDocument/2006/relationships/slideLayout" Target="../slideLayouts/slideLayout37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21.jpeg"/><Relationship Id="rId2" Type="http://schemas.openxmlformats.org/officeDocument/2006/relationships/slideLayout" Target="../slideLayouts/slideLayout37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22.jpeg"/><Relationship Id="rId2" Type="http://schemas.openxmlformats.org/officeDocument/2006/relationships/slideLayout" Target="../slideLayouts/slideLayout37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image" Target="../media/image24.jpeg"/><Relationship Id="rId3" Type="http://schemas.openxmlformats.org/officeDocument/2006/relationships/slideLayout" Target="../slideLayouts/slideLayout73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25.jpeg"/><Relationship Id="rId2" Type="http://schemas.openxmlformats.org/officeDocument/2006/relationships/slideLayout" Target="../slideLayouts/slideLayout73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image" Target="../media/image27.wmf"/><Relationship Id="rId3" Type="http://schemas.openxmlformats.org/officeDocument/2006/relationships/slideLayout" Target="../slideLayouts/slideLayout25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28.gif"/><Relationship Id="rId2" Type="http://schemas.openxmlformats.org/officeDocument/2006/relationships/slideLayout" Target="../slideLayouts/slideLayout25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image" Target="../media/image30.png"/><Relationship Id="rId3" Type="http://schemas.openxmlformats.org/officeDocument/2006/relationships/image" Target="../media/image31.png"/><Relationship Id="rId4" Type="http://schemas.openxmlformats.org/officeDocument/2006/relationships/slideLayout" Target="../slideLayouts/slideLayout37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32.png"/><Relationship Id="rId2" Type="http://schemas.openxmlformats.org/officeDocument/2006/relationships/image" Target="../media/image33.png"/><Relationship Id="rId3" Type="http://schemas.openxmlformats.org/officeDocument/2006/relationships/slideLayout" Target="../slideLayouts/slideLayout37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hyperlink" Target="mailto:phil.brunner@gmail.com" TargetMode="External"/><Relationship Id="rId2" Type="http://schemas.openxmlformats.org/officeDocument/2006/relationships/hyperlink" Target="http://HamRadioEdu.com/" TargetMode="External"/><Relationship Id="rId3" Type="http://schemas.openxmlformats.org/officeDocument/2006/relationships/image" Target="../media/image5.jpeg"/><Relationship Id="rId4" Type="http://schemas.openxmlformats.org/officeDocument/2006/relationships/slideLayout" Target="../slideLayouts/slideLayout13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34.png"/><Relationship Id="rId2" Type="http://schemas.openxmlformats.org/officeDocument/2006/relationships/image" Target="../media/image35.jpeg"/><Relationship Id="rId3" Type="http://schemas.openxmlformats.org/officeDocument/2006/relationships/slideLayout" Target="../slideLayouts/slideLayout37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36.jpeg"/><Relationship Id="rId2" Type="http://schemas.openxmlformats.org/officeDocument/2006/relationships/slideLayout" Target="../slideLayouts/slideLayout37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37.jpeg"/><Relationship Id="rId2" Type="http://schemas.openxmlformats.org/officeDocument/2006/relationships/slideLayout" Target="../slideLayouts/slideLayout37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38.png"/><Relationship Id="rId2" Type="http://schemas.openxmlformats.org/officeDocument/2006/relationships/slideLayout" Target="../slideLayouts/slideLayout37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image" Target="../media/image39.jpeg"/><Relationship Id="rId2" Type="http://schemas.openxmlformats.org/officeDocument/2006/relationships/image" Target="../media/image40.jpeg"/><Relationship Id="rId3" Type="http://schemas.openxmlformats.org/officeDocument/2006/relationships/slideLayout" Target="../slideLayouts/slideLayout37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image" Target="../media/image41.png"/><Relationship Id="rId2" Type="http://schemas.openxmlformats.org/officeDocument/2006/relationships/image" Target="../media/image42.png"/><Relationship Id="rId3" Type="http://schemas.openxmlformats.org/officeDocument/2006/relationships/slideLayout" Target="../slideLayouts/slideLayout15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hyperlink" Target="https://gqrx.dk/download" TargetMode="External"/><Relationship Id="rId2" Type="http://schemas.openxmlformats.org/officeDocument/2006/relationships/hyperlink" Target="https://airspy.com/download/" TargetMode="External"/><Relationship Id="rId3" Type="http://schemas.openxmlformats.org/officeDocument/2006/relationships/image" Target="../media/image43.png"/><Relationship Id="rId4" Type="http://schemas.openxmlformats.org/officeDocument/2006/relationships/image" Target="../media/image44.jpeg"/><Relationship Id="rId5" Type="http://schemas.openxmlformats.org/officeDocument/2006/relationships/slideLayout" Target="../slideLayouts/slideLayout37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image" Target="../media/image7.jpeg"/><Relationship Id="rId3" Type="http://schemas.openxmlformats.org/officeDocument/2006/relationships/slideLayout" Target="../slideLayouts/slideLayout25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image" Target="../media/image9.jpeg"/><Relationship Id="rId3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>
            <a:alpha val="6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CustomShape 1"/>
          <p:cNvSpPr/>
          <p:nvPr/>
        </p:nvSpPr>
        <p:spPr>
          <a:xfrm>
            <a:off x="904320" y="703800"/>
            <a:ext cx="4986360" cy="199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05" name="CustomShape 2"/>
          <p:cNvSpPr/>
          <p:nvPr/>
        </p:nvSpPr>
        <p:spPr>
          <a:xfrm>
            <a:off x="2301840" y="3446280"/>
            <a:ext cx="2678760" cy="1518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1" lang="en-US" sz="3200" spc="-1" strike="noStrike">
                <a:solidFill>
                  <a:srgbClr val="c00000"/>
                </a:solidFill>
                <a:latin typeface="Calibri"/>
                <a:ea typeface="DejaVu Sans"/>
              </a:rPr>
              <a:t> </a:t>
            </a:r>
            <a:r>
              <a:rPr b="1" i="1" lang="en-US" sz="3200" spc="-1" strike="noStrike">
                <a:solidFill>
                  <a:srgbClr val="c00000"/>
                </a:solidFill>
                <a:latin typeface="Calibri"/>
                <a:ea typeface="DejaVu Sans"/>
              </a:rPr>
              <a:t>Antenna Summit</a:t>
            </a:r>
            <a:r>
              <a:rPr b="1" i="1" lang="en-US" sz="3200" spc="-1" strike="noStrike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b="0" lang="en-US" sz="32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endParaRPr b="0" lang="en-US" sz="3200" spc="-1" strike="noStrike">
              <a:latin typeface="Arial"/>
            </a:endParaRPr>
          </a:p>
        </p:txBody>
      </p:sp>
      <p:sp>
        <p:nvSpPr>
          <p:cNvPr id="306" name="CustomShape 3"/>
          <p:cNvSpPr/>
          <p:nvPr/>
        </p:nvSpPr>
        <p:spPr>
          <a:xfrm>
            <a:off x="9040680" y="4932000"/>
            <a:ext cx="452160" cy="45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100000"/>
              </a:lnSpc>
              <a:spcAft>
                <a:spcPts val="601"/>
              </a:spcAft>
            </a:pPr>
            <a:fld id="{80DFD47F-2CA6-4A47-9BF1-CFCE3D0DF758}" type="slidenum">
              <a:rPr b="0" lang="en-US" sz="1200" spc="-1" strike="noStrike">
                <a:solidFill>
                  <a:srgbClr val="ffffff"/>
                </a:solidFill>
                <a:latin typeface="Calibri"/>
                <a:ea typeface="DejaVu Sans"/>
              </a:rPr>
              <a:t>&lt;number&gt;</a:t>
            </a:fld>
            <a:endParaRPr b="0" lang="en-US" sz="1200" spc="-1" strike="noStrike">
              <a:latin typeface="Arial"/>
            </a:endParaRPr>
          </a:p>
        </p:txBody>
      </p:sp>
      <p:pic>
        <p:nvPicPr>
          <p:cNvPr id="307" name="Picture 9_1" descr="Graphical user interface, text&#10;&#10;Description automatically generated"/>
          <p:cNvPicPr/>
          <p:nvPr/>
        </p:nvPicPr>
        <p:blipFill>
          <a:blip r:embed="rId1"/>
          <a:stretch/>
        </p:blipFill>
        <p:spPr>
          <a:xfrm>
            <a:off x="498600" y="1088280"/>
            <a:ext cx="7003800" cy="2453400"/>
          </a:xfrm>
          <a:prstGeom prst="rect">
            <a:avLst/>
          </a:prstGeom>
          <a:ln w="0">
            <a:noFill/>
          </a:ln>
        </p:spPr>
      </p:pic>
      <p:pic>
        <p:nvPicPr>
          <p:cNvPr id="308" name="Picture 10_1" descr="A picture containing text, clipart&#10;&#10;Description automatically generated"/>
          <p:cNvPicPr/>
          <p:nvPr/>
        </p:nvPicPr>
        <p:blipFill>
          <a:blip r:embed="rId2"/>
          <a:stretch/>
        </p:blipFill>
        <p:spPr>
          <a:xfrm>
            <a:off x="9007920" y="4563720"/>
            <a:ext cx="496800" cy="616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CustomShape 1"/>
          <p:cNvSpPr/>
          <p:nvPr/>
        </p:nvSpPr>
        <p:spPr>
          <a:xfrm>
            <a:off x="72000" y="274320"/>
            <a:ext cx="9070920" cy="945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4400" spc="-1" strike="noStrike">
                <a:solidFill>
                  <a:srgbClr val="c9211e"/>
                </a:solidFill>
                <a:latin typeface="Arial"/>
                <a:ea typeface="DejaVu Sans"/>
              </a:rPr>
              <a:t>Inductors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330" name="CustomShape 2"/>
          <p:cNvSpPr/>
          <p:nvPr/>
        </p:nvSpPr>
        <p:spPr>
          <a:xfrm>
            <a:off x="504000" y="1326600"/>
            <a:ext cx="9070920" cy="328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/>
          </a:bodyPr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DejaVu Sans"/>
              </a:rPr>
              <a:t>Air-core or iron-core</a:t>
            </a:r>
            <a:endParaRPr b="0" lang="en-US" sz="32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DejaVu Sans"/>
              </a:rPr>
              <a:t>Encapsulated (looks like resistor)</a:t>
            </a:r>
            <a:endParaRPr b="0" lang="en-US" sz="32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DejaVu Sans"/>
              </a:rPr>
              <a:t>Slug tuned (variable) </a:t>
            </a:r>
            <a:endParaRPr b="0" lang="en-US" sz="3200" spc="-1" strike="noStrike">
              <a:latin typeface="Arial"/>
            </a:endParaRPr>
          </a:p>
          <a:p>
            <a:pPr lvl="1" marL="864000" indent="-32292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  <a:ea typeface="DejaVu Sans"/>
              </a:rPr>
              <a:t>magnetic or non-magnetic core inside coiled inductor</a:t>
            </a:r>
            <a:endParaRPr b="0" lang="en-US" sz="2800" spc="-1" strike="noStrike">
              <a:latin typeface="Arial"/>
            </a:endParaRPr>
          </a:p>
          <a:p>
            <a:pPr lvl="1" marL="864000" indent="-32292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  <a:ea typeface="DejaVu Sans"/>
              </a:rPr>
              <a:t>Adjust with screw-driver</a:t>
            </a:r>
            <a:endParaRPr b="0" lang="en-US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CustomShape 1"/>
          <p:cNvSpPr/>
          <p:nvPr/>
        </p:nvSpPr>
        <p:spPr>
          <a:xfrm>
            <a:off x="504000" y="226080"/>
            <a:ext cx="3518280" cy="944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4400" spc="-1" strike="noStrike">
                <a:solidFill>
                  <a:srgbClr val="c9211e"/>
                </a:solidFill>
                <a:latin typeface="Arial"/>
                <a:ea typeface="DejaVu Sans"/>
              </a:rPr>
              <a:t>Inductors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332" name="CustomShape 2"/>
          <p:cNvSpPr/>
          <p:nvPr/>
        </p:nvSpPr>
        <p:spPr>
          <a:xfrm>
            <a:off x="504000" y="1326600"/>
            <a:ext cx="9069840" cy="3286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333" name="" descr=""/>
          <p:cNvPicPr/>
          <p:nvPr/>
        </p:nvPicPr>
        <p:blipFill>
          <a:blip r:embed="rId1"/>
          <a:stretch/>
        </p:blipFill>
        <p:spPr>
          <a:xfrm>
            <a:off x="378360" y="1188720"/>
            <a:ext cx="3735360" cy="4328280"/>
          </a:xfrm>
          <a:prstGeom prst="rect">
            <a:avLst/>
          </a:prstGeom>
          <a:ln w="0">
            <a:noFill/>
          </a:ln>
        </p:spPr>
      </p:pic>
      <p:pic>
        <p:nvPicPr>
          <p:cNvPr id="334" name="" descr=""/>
          <p:cNvPicPr/>
          <p:nvPr/>
        </p:nvPicPr>
        <p:blipFill>
          <a:blip r:embed="rId2"/>
          <a:stretch/>
        </p:blipFill>
        <p:spPr>
          <a:xfrm>
            <a:off x="4307040" y="274320"/>
            <a:ext cx="5567400" cy="5254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CustomShape 1"/>
          <p:cNvSpPr/>
          <p:nvPr/>
        </p:nvSpPr>
        <p:spPr>
          <a:xfrm>
            <a:off x="91440" y="182880"/>
            <a:ext cx="4205160" cy="944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4400" spc="-1" strike="noStrike">
                <a:solidFill>
                  <a:srgbClr val="c9211e"/>
                </a:solidFill>
                <a:latin typeface="Arial"/>
                <a:ea typeface="DejaVu Sans"/>
              </a:rPr>
              <a:t>Transformers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336" name="CustomShape 2"/>
          <p:cNvSpPr/>
          <p:nvPr/>
        </p:nvSpPr>
        <p:spPr>
          <a:xfrm>
            <a:off x="504000" y="1326600"/>
            <a:ext cx="9069840" cy="3286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337" name="" descr=""/>
          <p:cNvPicPr/>
          <p:nvPr/>
        </p:nvPicPr>
        <p:blipFill>
          <a:blip r:embed="rId1"/>
          <a:stretch/>
        </p:blipFill>
        <p:spPr>
          <a:xfrm>
            <a:off x="5029200" y="639000"/>
            <a:ext cx="4508640" cy="4480560"/>
          </a:xfrm>
          <a:prstGeom prst="rect">
            <a:avLst/>
          </a:prstGeom>
          <a:ln w="0">
            <a:noFill/>
          </a:ln>
        </p:spPr>
      </p:pic>
      <p:pic>
        <p:nvPicPr>
          <p:cNvPr id="338" name="" descr=""/>
          <p:cNvPicPr/>
          <p:nvPr/>
        </p:nvPicPr>
        <p:blipFill>
          <a:blip r:embed="rId2"/>
          <a:stretch/>
        </p:blipFill>
        <p:spPr>
          <a:xfrm>
            <a:off x="365760" y="1467360"/>
            <a:ext cx="4311360" cy="32864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CustomShape 1"/>
          <p:cNvSpPr/>
          <p:nvPr/>
        </p:nvSpPr>
        <p:spPr>
          <a:xfrm>
            <a:off x="504000" y="226080"/>
            <a:ext cx="9069840" cy="944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4400" spc="-1" strike="noStrike">
                <a:solidFill>
                  <a:srgbClr val="c9211e"/>
                </a:solidFill>
                <a:latin typeface="Arial"/>
                <a:ea typeface="DejaVu Sans"/>
              </a:rPr>
              <a:t>Switching Power Supply (Conceptual)</a:t>
            </a:r>
            <a:endParaRPr b="0" lang="en-US" sz="4400" spc="-1" strike="noStrike">
              <a:latin typeface="Arial"/>
            </a:endParaRPr>
          </a:p>
        </p:txBody>
      </p:sp>
      <p:pic>
        <p:nvPicPr>
          <p:cNvPr id="340" name="" descr=""/>
          <p:cNvPicPr/>
          <p:nvPr/>
        </p:nvPicPr>
        <p:blipFill>
          <a:blip r:embed="rId1"/>
          <a:stretch/>
        </p:blipFill>
        <p:spPr>
          <a:xfrm>
            <a:off x="1529280" y="2468880"/>
            <a:ext cx="6882120" cy="2850480"/>
          </a:xfrm>
          <a:prstGeom prst="rect">
            <a:avLst/>
          </a:prstGeom>
          <a:ln w="0">
            <a:noFill/>
          </a:ln>
        </p:spPr>
      </p:pic>
      <p:sp>
        <p:nvSpPr>
          <p:cNvPr id="341" name="CustomShape 2"/>
          <p:cNvSpPr/>
          <p:nvPr/>
        </p:nvSpPr>
        <p:spPr>
          <a:xfrm>
            <a:off x="455040" y="1627560"/>
            <a:ext cx="6216840" cy="63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- Use high frequency to minimize transformer size/weight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- Needs careful design/shielding to avoid HF interference</a:t>
            </a:r>
            <a:endParaRPr b="0" lang="en-US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CustomShape 1"/>
          <p:cNvSpPr/>
          <p:nvPr/>
        </p:nvSpPr>
        <p:spPr>
          <a:xfrm>
            <a:off x="504000" y="226080"/>
            <a:ext cx="9069840" cy="944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4400" spc="-1" strike="noStrike">
                <a:solidFill>
                  <a:srgbClr val="c9211e"/>
                </a:solidFill>
                <a:latin typeface="Arial"/>
                <a:ea typeface="DejaVu Sans"/>
              </a:rPr>
              <a:t>Semiconductors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343" name="CustomShape 2"/>
          <p:cNvSpPr/>
          <p:nvPr/>
        </p:nvSpPr>
        <p:spPr>
          <a:xfrm>
            <a:off x="504000" y="1326600"/>
            <a:ext cx="9069840" cy="3286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44" name="CustomShape 3"/>
          <p:cNvSpPr/>
          <p:nvPr/>
        </p:nvSpPr>
        <p:spPr>
          <a:xfrm>
            <a:off x="504000" y="1326600"/>
            <a:ext cx="9070920" cy="328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/>
          </a:bodyPr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Noto Sans CJK SC"/>
              </a:rPr>
              <a:t>Diodes – Point Contact, Pin, Schottky, Varactor, Zener</a:t>
            </a:r>
            <a:endParaRPr b="0" lang="en-US" sz="3200" spc="-1" strike="noStrike">
              <a:latin typeface="Arial"/>
            </a:endParaRPr>
          </a:p>
          <a:p>
            <a:pPr lvl="1" marL="864000" indent="-32292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  <a:ea typeface="Noto Sans CJK SC"/>
              </a:rPr>
              <a:t>Current, PIV, Speed, Reverse Current</a:t>
            </a:r>
            <a:endParaRPr b="0" lang="en-US" sz="28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Noto Sans CJK SC"/>
              </a:rPr>
              <a:t>Transistors – BJT, JFET, MOSFET</a:t>
            </a:r>
            <a:endParaRPr b="0" lang="en-US" sz="3200" spc="-1" strike="noStrike">
              <a:latin typeface="Arial"/>
            </a:endParaRPr>
          </a:p>
          <a:p>
            <a:pPr lvl="1" marL="864000" indent="-32292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  <a:ea typeface="Noto Sans CJK SC"/>
              </a:rPr>
              <a:t>Gain, Operating Regions and Parameters</a:t>
            </a:r>
            <a:endParaRPr b="0" lang="en-US" sz="28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Noto Sans CJK SC"/>
              </a:rPr>
              <a:t>Optical – Photo, LED, Laser, Optoisolators</a:t>
            </a:r>
            <a:endParaRPr b="0" lang="en-US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417"/>
              </a:spcBef>
            </a:pPr>
            <a:endParaRPr b="0" lang="en-US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417"/>
              </a:spcBef>
            </a:pPr>
            <a:endParaRPr b="0" lang="en-US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CustomShape 1"/>
          <p:cNvSpPr/>
          <p:nvPr/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4400" spc="-1" strike="noStrike">
                <a:solidFill>
                  <a:srgbClr val="c9211e"/>
                </a:solidFill>
                <a:latin typeface="Arial"/>
                <a:ea typeface="DejaVu Sans"/>
              </a:rPr>
              <a:t>TOOLS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346" name="CustomShape 2"/>
          <p:cNvSpPr/>
          <p:nvPr/>
        </p:nvSpPr>
        <p:spPr>
          <a:xfrm>
            <a:off x="731520" y="1326600"/>
            <a:ext cx="9070920" cy="328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59000"/>
          </a:bodyPr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DejaVu Sans"/>
              </a:rPr>
              <a:t>Arduino UNO + Breadboard</a:t>
            </a:r>
            <a:endParaRPr b="0" lang="en-US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417"/>
              </a:spcBef>
            </a:pPr>
            <a:endParaRPr b="0" lang="en-US" sz="32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DejaVu Sans"/>
              </a:rPr>
              <a:t>QUES – Quite Universal Circuit Simulator (Free)</a:t>
            </a:r>
            <a:endParaRPr b="0" lang="en-US" sz="3200" spc="-1" strike="noStrike">
              <a:latin typeface="Arial"/>
            </a:endParaRPr>
          </a:p>
          <a:p>
            <a:pPr lvl="3" marL="864000" indent="-215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Calibri Light"/>
                <a:ea typeface="DejaVu Sans"/>
              </a:rPr>
              <a:t>h</a:t>
            </a:r>
            <a:r>
              <a:rPr b="0" lang="en-US" sz="2000" spc="-1" strike="noStrike">
                <a:solidFill>
                  <a:srgbClr val="000000"/>
                </a:solidFill>
                <a:latin typeface="Calibri Light"/>
                <a:ea typeface="DejaVu Sans"/>
              </a:rPr>
              <a:t>ttps://sourceforge.net/projects/</a:t>
            </a:r>
            <a:r>
              <a:rPr b="0" lang="en-US" sz="1800" spc="-1" strike="noStrike">
                <a:solidFill>
                  <a:srgbClr val="000000"/>
                </a:solidFill>
                <a:latin typeface="Calibri Light"/>
                <a:ea typeface="DejaVu Sans"/>
              </a:rPr>
              <a:t>qucs/files/latest/download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417"/>
              </a:spcBef>
            </a:pPr>
            <a:endParaRPr b="0" lang="en-US" sz="18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DejaVu Sans"/>
              </a:rPr>
              <a:t>Circuit Calculations with Complex Numbers and Spreadsheets (Excel or LibreOffice CALC)</a:t>
            </a:r>
            <a:endParaRPr b="0" lang="en-US" sz="3200" spc="-1" strike="noStrike">
              <a:latin typeface="Arial"/>
            </a:endParaRPr>
          </a:p>
          <a:p>
            <a:pPr lvl="3" marL="864000" indent="-21528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  <a:ea typeface="DejaVu Sans"/>
              </a:rPr>
              <a:t>Free LibreOffice Download: </a:t>
            </a:r>
            <a:r>
              <a:rPr b="0" lang="en-US" sz="2000" spc="-1" strike="noStrike" u="sng">
                <a:solidFill>
                  <a:srgbClr val="0000ff"/>
                </a:solidFill>
                <a:uFillTx/>
                <a:latin typeface="Arial"/>
                <a:ea typeface="DejaVu Sans"/>
                <a:hlinkClick r:id="rId1"/>
              </a:rPr>
              <a:t>https://www.libreoffice.org/</a:t>
            </a:r>
            <a:endParaRPr b="0" lang="en-US" sz="20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417"/>
              </a:spcBef>
            </a:pPr>
            <a:endParaRPr b="0" lang="en-US" sz="20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417"/>
              </a:spcBef>
            </a:pPr>
            <a:endParaRPr b="0" lang="en-US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CustomShape 1"/>
          <p:cNvSpPr/>
          <p:nvPr/>
        </p:nvSpPr>
        <p:spPr>
          <a:xfrm>
            <a:off x="504000" y="188280"/>
            <a:ext cx="9069840" cy="1019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</a:pPr>
            <a:r>
              <a:rPr b="0" lang="en-US" sz="4400" spc="-1" strike="noStrike">
                <a:solidFill>
                  <a:srgbClr val="c9211e"/>
                </a:solidFill>
                <a:latin typeface="Arial"/>
                <a:ea typeface="Noto Sans CJK SC"/>
              </a:rPr>
              <a:t>Arduino and Breadboard</a:t>
            </a:r>
            <a:br/>
            <a:r>
              <a:rPr b="0" lang="en-US" sz="2800" spc="-1" strike="noStrike">
                <a:solidFill>
                  <a:srgbClr val="c9211e"/>
                </a:solidFill>
                <a:latin typeface="Arial"/>
                <a:ea typeface="Noto Sans CJK SC"/>
              </a:rPr>
              <a:t>     </a:t>
            </a:r>
            <a:r>
              <a:rPr b="0" lang="en-US" sz="2800" spc="-1" strike="noStrike">
                <a:solidFill>
                  <a:srgbClr val="3465a4"/>
                </a:solidFill>
                <a:latin typeface="Arial"/>
                <a:ea typeface="Noto Sans CJK SC"/>
              </a:rPr>
              <a:t>CQ  CQ  DE  AE7OH  K</a:t>
            </a:r>
            <a:endParaRPr b="0" lang="en-US" sz="2800" spc="-1" strike="noStrike">
              <a:latin typeface="Arial"/>
            </a:endParaRPr>
          </a:p>
        </p:txBody>
      </p:sp>
      <p:pic>
        <p:nvPicPr>
          <p:cNvPr id="348" name="" descr=""/>
          <p:cNvPicPr/>
          <p:nvPr/>
        </p:nvPicPr>
        <p:blipFill>
          <a:blip r:embed="rId1"/>
          <a:stretch/>
        </p:blipFill>
        <p:spPr>
          <a:xfrm>
            <a:off x="1312920" y="1389240"/>
            <a:ext cx="7189920" cy="39132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CustomShape 1"/>
          <p:cNvSpPr/>
          <p:nvPr/>
        </p:nvSpPr>
        <p:spPr>
          <a:xfrm>
            <a:off x="504000" y="226080"/>
            <a:ext cx="9069840" cy="944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4400" spc="-1" strike="noStrike">
                <a:solidFill>
                  <a:srgbClr val="c9211e"/>
                </a:solidFill>
                <a:latin typeface="Arial"/>
                <a:ea typeface="DejaVu Sans"/>
              </a:rPr>
              <a:t>Arduino+Breadboard Schematic</a:t>
            </a:r>
            <a:endParaRPr b="0" lang="en-US" sz="4400" spc="-1" strike="noStrike">
              <a:latin typeface="Arial"/>
            </a:endParaRPr>
          </a:p>
        </p:txBody>
      </p:sp>
      <p:pic>
        <p:nvPicPr>
          <p:cNvPr id="350" name="" descr=""/>
          <p:cNvPicPr/>
          <p:nvPr/>
        </p:nvPicPr>
        <p:blipFill>
          <a:blip r:embed="rId1"/>
          <a:stretch/>
        </p:blipFill>
        <p:spPr>
          <a:xfrm>
            <a:off x="731520" y="1247760"/>
            <a:ext cx="7830000" cy="3884040"/>
          </a:xfrm>
          <a:prstGeom prst="rect">
            <a:avLst/>
          </a:prstGeom>
          <a:ln w="0">
            <a:noFill/>
          </a:ln>
        </p:spPr>
      </p:pic>
      <p:sp>
        <p:nvSpPr>
          <p:cNvPr id="351" name="CustomShape 2"/>
          <p:cNvSpPr/>
          <p:nvPr/>
        </p:nvSpPr>
        <p:spPr>
          <a:xfrm>
            <a:off x="1463040" y="2390400"/>
            <a:ext cx="1279800" cy="34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Arduino</a:t>
            </a:r>
            <a:endParaRPr b="0" lang="en-US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CustomShape 1"/>
          <p:cNvSpPr/>
          <p:nvPr/>
        </p:nvSpPr>
        <p:spPr>
          <a:xfrm>
            <a:off x="692640" y="313920"/>
            <a:ext cx="8691840" cy="109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 fontScale="91000"/>
          </a:bodyPr>
          <a:p>
            <a:pPr>
              <a:lnSpc>
                <a:spcPct val="90000"/>
              </a:lnSpc>
            </a:pPr>
            <a:r>
              <a:rPr b="0" lang="en-US" sz="4400" spc="-1" strike="noStrike">
                <a:solidFill>
                  <a:srgbClr val="000000"/>
                </a:solidFill>
                <a:latin typeface="Calibri Light"/>
                <a:ea typeface="DejaVu Sans"/>
              </a:rPr>
              <a:t>Q</a:t>
            </a:r>
            <a:r>
              <a:rPr b="0" lang="en-US" sz="2000" spc="-1" strike="noStrike">
                <a:solidFill>
                  <a:srgbClr val="000000"/>
                </a:solidFill>
                <a:latin typeface="Calibri Light"/>
                <a:ea typeface="DejaVu Sans"/>
              </a:rPr>
              <a:t>uite</a:t>
            </a:r>
            <a:r>
              <a:rPr b="0" lang="en-US" sz="4400" spc="-1" strike="noStrike">
                <a:solidFill>
                  <a:srgbClr val="000000"/>
                </a:solidFill>
                <a:latin typeface="Calibri Light"/>
                <a:ea typeface="DejaVu Sans"/>
              </a:rPr>
              <a:t>U</a:t>
            </a:r>
            <a:r>
              <a:rPr b="0" lang="en-US" sz="2000" spc="-1" strike="noStrike">
                <a:solidFill>
                  <a:srgbClr val="000000"/>
                </a:solidFill>
                <a:latin typeface="Calibri Light"/>
                <a:ea typeface="DejaVu Sans"/>
              </a:rPr>
              <a:t>niversal</a:t>
            </a:r>
            <a:r>
              <a:rPr b="0" lang="en-US" sz="4400" spc="-1" strike="noStrike">
                <a:solidFill>
                  <a:srgbClr val="000000"/>
                </a:solidFill>
                <a:latin typeface="Calibri Light"/>
                <a:ea typeface="DejaVu Sans"/>
              </a:rPr>
              <a:t>C</a:t>
            </a:r>
            <a:r>
              <a:rPr b="0" lang="en-US" sz="2000" spc="-1" strike="noStrike">
                <a:solidFill>
                  <a:srgbClr val="000000"/>
                </a:solidFill>
                <a:latin typeface="Calibri Light"/>
                <a:ea typeface="DejaVu Sans"/>
              </a:rPr>
              <a:t>ircuit</a:t>
            </a:r>
            <a:r>
              <a:rPr b="0" lang="en-US" sz="4400" spc="-1" strike="noStrike">
                <a:solidFill>
                  <a:srgbClr val="000000"/>
                </a:solidFill>
                <a:latin typeface="Calibri Light"/>
                <a:ea typeface="DejaVu Sans"/>
              </a:rPr>
              <a:t>S</a:t>
            </a:r>
            <a:r>
              <a:rPr b="0" lang="en-US" sz="2000" spc="-1" strike="noStrike">
                <a:solidFill>
                  <a:srgbClr val="000000"/>
                </a:solidFill>
                <a:latin typeface="Calibri Light"/>
                <a:ea typeface="DejaVu Sans"/>
              </a:rPr>
              <a:t>imulator </a:t>
            </a:r>
            <a:r>
              <a:rPr b="0" lang="en-US" sz="4400" spc="-1" strike="noStrike">
                <a:solidFill>
                  <a:srgbClr val="000000"/>
                </a:solidFill>
                <a:latin typeface="Calibri Light"/>
                <a:ea typeface="DejaVu Sans"/>
              </a:rPr>
              <a:t> </a:t>
            </a:r>
            <a:r>
              <a:rPr b="0" lang="en-US" sz="1800" spc="-1" strike="noStrike" u="sng">
                <a:solidFill>
                  <a:srgbClr val="0000ff"/>
                </a:solidFill>
                <a:uFillTx/>
                <a:latin typeface="Calibri Light"/>
                <a:ea typeface="DejaVu Sans"/>
                <a:hlinkClick r:id="rId1"/>
              </a:rPr>
              <a:t>https://sourceforge.net/projects/qucs/files/latest/download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9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Calibri Light"/>
                <a:ea typeface="DejaVu Sans"/>
              </a:rPr>
              <a:t>Manual: http://qucs.sourceforge.net/docs/tutorial/getstarted.pdf</a:t>
            </a:r>
            <a:endParaRPr b="0" lang="en-US" sz="1800" spc="-1" strike="noStrike">
              <a:latin typeface="Arial"/>
            </a:endParaRPr>
          </a:p>
        </p:txBody>
      </p:sp>
      <p:pic>
        <p:nvPicPr>
          <p:cNvPr id="353" name="Content Placeholder 3_0" descr=""/>
          <p:cNvPicPr/>
          <p:nvPr/>
        </p:nvPicPr>
        <p:blipFill>
          <a:blip r:embed="rId2"/>
          <a:stretch/>
        </p:blipFill>
        <p:spPr>
          <a:xfrm>
            <a:off x="1511640" y="1351440"/>
            <a:ext cx="6935040" cy="4165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CustomShape 1"/>
          <p:cNvSpPr/>
          <p:nvPr/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4400" spc="-1" strike="noStrike">
                <a:solidFill>
                  <a:srgbClr val="c9211e"/>
                </a:solidFill>
                <a:latin typeface="Arial"/>
                <a:ea typeface="DejaVu Sans"/>
              </a:rPr>
              <a:t>Some Semiconductor Symbols</a:t>
            </a:r>
            <a:endParaRPr b="0" lang="en-US" sz="4400" spc="-1" strike="noStrike">
              <a:latin typeface="Arial"/>
            </a:endParaRPr>
          </a:p>
        </p:txBody>
      </p:sp>
      <p:pic>
        <p:nvPicPr>
          <p:cNvPr id="355" name="" descr=""/>
          <p:cNvPicPr/>
          <p:nvPr/>
        </p:nvPicPr>
        <p:blipFill>
          <a:blip r:embed="rId1"/>
          <a:stretch/>
        </p:blipFill>
        <p:spPr>
          <a:xfrm>
            <a:off x="2011680" y="1144440"/>
            <a:ext cx="7355880" cy="45252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CustomShape 1"/>
          <p:cNvSpPr/>
          <p:nvPr/>
        </p:nvSpPr>
        <p:spPr>
          <a:xfrm>
            <a:off x="504000" y="226080"/>
            <a:ext cx="9069840" cy="944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4400" spc="-1" strike="noStrike">
                <a:solidFill>
                  <a:srgbClr val="c9211e"/>
                </a:solidFill>
                <a:latin typeface="Arial"/>
                <a:ea typeface="DejaVu Sans"/>
              </a:rPr>
              <a:t>Session 3 – Components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310" name="CustomShape 2"/>
          <p:cNvSpPr/>
          <p:nvPr/>
        </p:nvSpPr>
        <p:spPr>
          <a:xfrm>
            <a:off x="504000" y="975960"/>
            <a:ext cx="9069840" cy="3984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DejaVu Sans"/>
              </a:rPr>
              <a:t>Chapter 4.1 to 4.5.6</a:t>
            </a:r>
            <a:endParaRPr b="0" lang="en-US" sz="3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en-US" sz="3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DejaVu Sans"/>
              </a:rPr>
              <a:t>+ Other Material</a:t>
            </a:r>
            <a:endParaRPr b="0" lang="en-US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CustomShape 1"/>
          <p:cNvSpPr/>
          <p:nvPr/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57" name="CustomShape 2"/>
          <p:cNvSpPr/>
          <p:nvPr/>
        </p:nvSpPr>
        <p:spPr>
          <a:xfrm>
            <a:off x="1169280" y="2881080"/>
            <a:ext cx="9070920" cy="1232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/>
          </a:bodyPr>
          <a:p>
            <a:pPr>
              <a:lnSpc>
                <a:spcPct val="100000"/>
              </a:lnSpc>
              <a:spcBef>
                <a:spcPts val="1417"/>
              </a:spcBef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417"/>
              </a:spcBef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417"/>
              </a:spcBef>
            </a:pPr>
            <a:endParaRPr b="0" lang="en-US" sz="1800" spc="-1" strike="noStrike">
              <a:latin typeface="Arial"/>
            </a:endParaRPr>
          </a:p>
        </p:txBody>
      </p:sp>
      <p:sp>
        <p:nvSpPr>
          <p:cNvPr id="358" name="CustomShape 3"/>
          <p:cNvSpPr/>
          <p:nvPr/>
        </p:nvSpPr>
        <p:spPr>
          <a:xfrm>
            <a:off x="274320" y="1920240"/>
            <a:ext cx="2376360" cy="1456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3200" spc="-1" strike="noStrike">
                <a:solidFill>
                  <a:srgbClr val="c9211e"/>
                </a:solidFill>
                <a:latin typeface="Arial"/>
                <a:ea typeface="DejaVu Sans"/>
              </a:rPr>
              <a:t>RLC</a:t>
            </a:r>
            <a:endParaRPr b="0" lang="en-US" sz="3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3200" spc="-1" strike="noStrike">
                <a:solidFill>
                  <a:srgbClr val="c9211e"/>
                </a:solidFill>
                <a:latin typeface="Arial"/>
                <a:ea typeface="DejaVu Sans"/>
              </a:rPr>
              <a:t>Transient</a:t>
            </a:r>
            <a:endParaRPr b="0" lang="en-US" sz="3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3200" spc="-1" strike="noStrike">
                <a:solidFill>
                  <a:srgbClr val="c9211e"/>
                </a:solidFill>
                <a:latin typeface="Arial"/>
                <a:ea typeface="DejaVu Sans"/>
              </a:rPr>
              <a:t>Simulation</a:t>
            </a:r>
            <a:endParaRPr b="0" lang="en-US" sz="3200" spc="-1" strike="noStrike">
              <a:latin typeface="Arial"/>
            </a:endParaRPr>
          </a:p>
        </p:txBody>
      </p:sp>
      <p:pic>
        <p:nvPicPr>
          <p:cNvPr id="359" name="" descr=""/>
          <p:cNvPicPr/>
          <p:nvPr/>
        </p:nvPicPr>
        <p:blipFill>
          <a:blip r:embed="rId1"/>
          <a:stretch/>
        </p:blipFill>
        <p:spPr>
          <a:xfrm>
            <a:off x="2377440" y="361800"/>
            <a:ext cx="7678440" cy="51235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CustomShape 1"/>
          <p:cNvSpPr/>
          <p:nvPr/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61" name="CustomShape 2"/>
          <p:cNvSpPr/>
          <p:nvPr/>
        </p:nvSpPr>
        <p:spPr>
          <a:xfrm>
            <a:off x="1169280" y="2881080"/>
            <a:ext cx="9070920" cy="1232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/>
          </a:bodyPr>
          <a:p>
            <a:pPr>
              <a:lnSpc>
                <a:spcPct val="100000"/>
              </a:lnSpc>
              <a:spcBef>
                <a:spcPts val="1417"/>
              </a:spcBef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417"/>
              </a:spcBef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417"/>
              </a:spcBef>
            </a:pPr>
            <a:endParaRPr b="0" lang="en-US" sz="1800" spc="-1" strike="noStrike">
              <a:latin typeface="Arial"/>
            </a:endParaRPr>
          </a:p>
        </p:txBody>
      </p:sp>
      <p:sp>
        <p:nvSpPr>
          <p:cNvPr id="362" name="CustomShape 3"/>
          <p:cNvSpPr/>
          <p:nvPr/>
        </p:nvSpPr>
        <p:spPr>
          <a:xfrm>
            <a:off x="274320" y="1920240"/>
            <a:ext cx="2376360" cy="2368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3200" spc="-1" strike="noStrike">
                <a:solidFill>
                  <a:srgbClr val="c9211e"/>
                </a:solidFill>
                <a:latin typeface="Arial"/>
                <a:ea typeface="DejaVu Sans"/>
              </a:rPr>
              <a:t>RLC</a:t>
            </a:r>
            <a:endParaRPr b="0" lang="en-US" sz="3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3200" spc="-1" strike="noStrike">
                <a:solidFill>
                  <a:srgbClr val="c9211e"/>
                </a:solidFill>
                <a:latin typeface="Arial"/>
                <a:ea typeface="DejaVu Sans"/>
              </a:rPr>
              <a:t>Frequency</a:t>
            </a:r>
            <a:endParaRPr b="0" lang="en-US" sz="3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3200" spc="-1" strike="noStrike">
                <a:solidFill>
                  <a:srgbClr val="c9211e"/>
                </a:solidFill>
                <a:latin typeface="Arial"/>
                <a:ea typeface="DejaVu Sans"/>
              </a:rPr>
              <a:t>And</a:t>
            </a:r>
            <a:endParaRPr b="0" lang="en-US" sz="3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3200" spc="-1" strike="noStrike">
                <a:solidFill>
                  <a:srgbClr val="c9211e"/>
                </a:solidFill>
                <a:latin typeface="Arial"/>
                <a:ea typeface="DejaVu Sans"/>
              </a:rPr>
              <a:t>Transient</a:t>
            </a:r>
            <a:endParaRPr b="0" lang="en-US" sz="3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3200" spc="-1" strike="noStrike">
                <a:solidFill>
                  <a:srgbClr val="c9211e"/>
                </a:solidFill>
                <a:latin typeface="Arial"/>
                <a:ea typeface="DejaVu Sans"/>
              </a:rPr>
              <a:t>Simulations</a:t>
            </a:r>
            <a:endParaRPr b="0" lang="en-US" sz="3200" spc="-1" strike="noStrike">
              <a:latin typeface="Arial"/>
            </a:endParaRPr>
          </a:p>
        </p:txBody>
      </p:sp>
      <p:pic>
        <p:nvPicPr>
          <p:cNvPr id="363" name="" descr=""/>
          <p:cNvPicPr/>
          <p:nvPr/>
        </p:nvPicPr>
        <p:blipFill>
          <a:blip r:embed="rId1"/>
          <a:stretch/>
        </p:blipFill>
        <p:spPr>
          <a:xfrm>
            <a:off x="2614320" y="365760"/>
            <a:ext cx="7077240" cy="45939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CustomShape 1"/>
          <p:cNvSpPr/>
          <p:nvPr/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4400" spc="-1" strike="noStrike">
                <a:solidFill>
                  <a:srgbClr val="000000"/>
                </a:solidFill>
                <a:latin typeface="Arial"/>
                <a:ea typeface="DejaVu Sans"/>
              </a:rPr>
              <a:t>Simple Power Supply</a:t>
            </a:r>
            <a:endParaRPr b="0" lang="en-US" sz="4400" spc="-1" strike="noStrike">
              <a:latin typeface="Arial"/>
            </a:endParaRPr>
          </a:p>
        </p:txBody>
      </p:sp>
      <p:pic>
        <p:nvPicPr>
          <p:cNvPr id="365" name="" descr=""/>
          <p:cNvPicPr/>
          <p:nvPr/>
        </p:nvPicPr>
        <p:blipFill>
          <a:blip r:embed="rId1"/>
          <a:stretch/>
        </p:blipFill>
        <p:spPr>
          <a:xfrm>
            <a:off x="1843200" y="1326240"/>
            <a:ext cx="6392160" cy="32875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CustomShape 1"/>
          <p:cNvSpPr/>
          <p:nvPr/>
        </p:nvSpPr>
        <p:spPr>
          <a:xfrm>
            <a:off x="229680" y="0"/>
            <a:ext cx="9553320" cy="1173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4400" spc="-1" strike="noStrike">
                <a:solidFill>
                  <a:srgbClr val="000000"/>
                </a:solidFill>
                <a:latin typeface="Arial"/>
                <a:ea typeface="DejaVu Sans"/>
              </a:rPr>
              <a:t>Regulated Power Supply</a:t>
            </a:r>
            <a:endParaRPr b="0" lang="en-US" sz="4400" spc="-1" strike="noStrike">
              <a:latin typeface="Arial"/>
            </a:endParaRPr>
          </a:p>
        </p:txBody>
      </p:sp>
      <p:pic>
        <p:nvPicPr>
          <p:cNvPr id="367" name="" descr=""/>
          <p:cNvPicPr/>
          <p:nvPr/>
        </p:nvPicPr>
        <p:blipFill>
          <a:blip r:embed="rId1"/>
          <a:stretch/>
        </p:blipFill>
        <p:spPr>
          <a:xfrm>
            <a:off x="917640" y="1001880"/>
            <a:ext cx="7950960" cy="45748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" name="" descr=""/>
          <p:cNvPicPr/>
          <p:nvPr/>
        </p:nvPicPr>
        <p:blipFill>
          <a:blip r:embed="rId1"/>
          <a:stretch/>
        </p:blipFill>
        <p:spPr>
          <a:xfrm>
            <a:off x="1002240" y="104400"/>
            <a:ext cx="6768360" cy="4178880"/>
          </a:xfrm>
          <a:prstGeom prst="rect">
            <a:avLst/>
          </a:prstGeom>
          <a:ln w="0">
            <a:noFill/>
          </a:ln>
        </p:spPr>
      </p:pic>
      <p:pic>
        <p:nvPicPr>
          <p:cNvPr id="369" name="" descr=""/>
          <p:cNvPicPr/>
          <p:nvPr/>
        </p:nvPicPr>
        <p:blipFill>
          <a:blip r:embed="rId2"/>
          <a:stretch/>
        </p:blipFill>
        <p:spPr>
          <a:xfrm>
            <a:off x="2834640" y="3856320"/>
            <a:ext cx="6937920" cy="18118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0" name="" descr=""/>
          <p:cNvPicPr/>
          <p:nvPr/>
        </p:nvPicPr>
        <p:blipFill>
          <a:blip r:embed="rId1"/>
          <a:stretch/>
        </p:blipFill>
        <p:spPr>
          <a:xfrm>
            <a:off x="45720" y="-13320"/>
            <a:ext cx="10079280" cy="5668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CustomShape 1"/>
          <p:cNvSpPr/>
          <p:nvPr/>
        </p:nvSpPr>
        <p:spPr>
          <a:xfrm>
            <a:off x="621720" y="182880"/>
            <a:ext cx="9069840" cy="944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4400" spc="-1" strike="noStrike">
                <a:solidFill>
                  <a:srgbClr val="000000"/>
                </a:solidFill>
                <a:latin typeface="Arial"/>
                <a:ea typeface="DejaVu Sans"/>
              </a:rPr>
              <a:t>Alternating Current Sine Waves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372" name="CustomShape 2"/>
          <p:cNvSpPr/>
          <p:nvPr/>
        </p:nvSpPr>
        <p:spPr>
          <a:xfrm>
            <a:off x="3840480" y="1708920"/>
            <a:ext cx="4022280" cy="601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Radial rotates at  f  cycles per second to create a sine wave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373" name="CustomShape 3"/>
          <p:cNvSpPr/>
          <p:nvPr/>
        </p:nvSpPr>
        <p:spPr>
          <a:xfrm>
            <a:off x="1920240" y="2468880"/>
            <a:ext cx="1919160" cy="692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Imaginary axis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  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( j or i )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374" name="CustomShape 4"/>
          <p:cNvSpPr/>
          <p:nvPr/>
        </p:nvSpPr>
        <p:spPr>
          <a:xfrm>
            <a:off x="6524280" y="3665160"/>
            <a:ext cx="730440" cy="45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Real axis</a:t>
            </a:r>
            <a:endParaRPr b="0" lang="en-US" sz="1800" spc="-1" strike="noStrike">
              <a:latin typeface="Arial"/>
            </a:endParaRPr>
          </a:p>
        </p:txBody>
      </p:sp>
      <p:pic>
        <p:nvPicPr>
          <p:cNvPr id="375" name="" descr=""/>
          <p:cNvPicPr/>
          <p:nvPr/>
        </p:nvPicPr>
        <p:blipFill>
          <a:blip r:embed="rId1"/>
          <a:stretch/>
        </p:blipFill>
        <p:spPr>
          <a:xfrm>
            <a:off x="1004760" y="3132360"/>
            <a:ext cx="5342040" cy="1455840"/>
          </a:xfrm>
          <a:prstGeom prst="rect">
            <a:avLst/>
          </a:prstGeom>
          <a:ln w="0">
            <a:noFill/>
          </a:ln>
        </p:spPr>
      </p:pic>
      <p:pic>
        <p:nvPicPr>
          <p:cNvPr id="376" name="" descr=""/>
          <p:cNvPicPr/>
          <p:nvPr/>
        </p:nvPicPr>
        <p:blipFill>
          <a:blip r:embed="rId2"/>
          <a:stretch/>
        </p:blipFill>
        <p:spPr>
          <a:xfrm>
            <a:off x="4497480" y="2782800"/>
            <a:ext cx="1084320" cy="3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>
        <mc:Choice xmlns:a14="http://schemas.microsoft.com/office/drawing/2010/main" Requires="a14">
          <p:sp>
            <p:nvSpPr>
              <p:cNvPr id="377" name="Formula 1"/>
              <p:cNvSpPr txBox="1"/>
              <p:nvPr/>
            </p:nvSpPr>
            <p:spPr>
              <a:xfrm>
                <a:off x="4685040" y="4564800"/>
                <a:ext cx="297720" cy="360000"/>
              </a:xfrm>
              <a:prstGeom prst="rect">
                <a:avLst/>
              </a:prstGeom>
            </p:spPr>
            <p:txBody>
              <a:bodyPr/>
              <a:p>
                <a14:m>
                  <m:oMath xmlns:m="http://schemas.openxmlformats.org/officeDocument/2006/math">
                    <m:f>
                      <m:num>
                        <m:r>
                          <m:t xml:space="preserve">1</m:t>
                        </m:r>
                      </m:num>
                      <m:den>
                        <m:r>
                          <m:t xml:space="preserve">j</m:t>
                        </m:r>
                        <m:r>
                          <m:t xml:space="preserve">ω</m:t>
                        </m:r>
                      </m:den>
                    </m:f>
                  </m:oMath>
                </a14:m>
              </a:p>
            </p:txBody>
          </p:sp>
        </mc:Choice>
        <mc:Fallback/>
      </mc:AlternateContent>
      <p:pic>
        <p:nvPicPr>
          <p:cNvPr id="378" name="" descr=""/>
          <p:cNvPicPr/>
          <p:nvPr/>
        </p:nvPicPr>
        <p:blipFill>
          <a:blip r:embed="rId1"/>
          <a:stretch/>
        </p:blipFill>
        <p:spPr>
          <a:xfrm>
            <a:off x="2664000" y="696960"/>
            <a:ext cx="4761000" cy="42847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CustomShape 1"/>
          <p:cNvSpPr/>
          <p:nvPr/>
        </p:nvSpPr>
        <p:spPr>
          <a:xfrm>
            <a:off x="504000" y="74160"/>
            <a:ext cx="9070920" cy="1249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4400" spc="-1" strike="noStrike">
                <a:solidFill>
                  <a:srgbClr val="ff4000"/>
                </a:solidFill>
                <a:latin typeface="Arial"/>
                <a:ea typeface="DejaVu Sans"/>
              </a:rPr>
              <a:t>AC Representations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380" name="CustomShape 2"/>
          <p:cNvSpPr/>
          <p:nvPr/>
        </p:nvSpPr>
        <p:spPr>
          <a:xfrm>
            <a:off x="595440" y="1173600"/>
            <a:ext cx="4707000" cy="328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/>
          </a:bodyPr>
          <a:p>
            <a:pPr>
              <a:lnSpc>
                <a:spcPct val="100000"/>
              </a:lnSpc>
              <a:spcBef>
                <a:spcPts val="1417"/>
              </a:spcBef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417"/>
              </a:spcBef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417"/>
              </a:spcBef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417"/>
              </a:spcBef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417"/>
              </a:spcBef>
            </a:pPr>
            <a:endParaRPr b="0" lang="en-US" sz="1800" spc="-1" strike="noStrike">
              <a:latin typeface="Arial"/>
            </a:endParaRPr>
          </a:p>
        </p:txBody>
      </p:sp>
      <p:pic>
        <p:nvPicPr>
          <p:cNvPr id="381" name="" descr=""/>
          <p:cNvPicPr/>
          <p:nvPr/>
        </p:nvPicPr>
        <p:blipFill>
          <a:blip r:embed="rId1"/>
          <a:srcRect l="55631" t="0" r="0" b="0"/>
          <a:stretch/>
        </p:blipFill>
        <p:spPr>
          <a:xfrm>
            <a:off x="2743200" y="2466000"/>
            <a:ext cx="2834280" cy="2379960"/>
          </a:xfrm>
          <a:prstGeom prst="rect">
            <a:avLst/>
          </a:prstGeom>
          <a:ln w="0">
            <a:noFill/>
          </a:ln>
        </p:spPr>
      </p:pic>
      <p:pic>
        <p:nvPicPr>
          <p:cNvPr id="382" name="" descr=""/>
          <p:cNvPicPr/>
          <p:nvPr/>
        </p:nvPicPr>
        <p:blipFill>
          <a:blip r:embed="rId2"/>
          <a:srcRect l="62218" t="0" r="0" b="0"/>
          <a:stretch/>
        </p:blipFill>
        <p:spPr>
          <a:xfrm>
            <a:off x="274320" y="2517120"/>
            <a:ext cx="2316240" cy="2379960"/>
          </a:xfrm>
          <a:prstGeom prst="rect">
            <a:avLst/>
          </a:prstGeom>
          <a:ln w="0">
            <a:noFill/>
          </a:ln>
        </p:spPr>
      </p:pic>
      <p:pic>
        <p:nvPicPr>
          <p:cNvPr id="383" name="" descr=""/>
          <p:cNvPicPr/>
          <p:nvPr/>
        </p:nvPicPr>
        <p:blipFill>
          <a:blip r:embed="rId3"/>
          <a:stretch/>
        </p:blipFill>
        <p:spPr>
          <a:xfrm>
            <a:off x="6532560" y="2466360"/>
            <a:ext cx="3132360" cy="2046600"/>
          </a:xfrm>
          <a:prstGeom prst="rect">
            <a:avLst/>
          </a:prstGeom>
          <a:ln w="0">
            <a:noFill/>
          </a:ln>
        </p:spPr>
      </p:pic>
      <p:sp>
        <p:nvSpPr>
          <p:cNvPr id="384" name="CustomShape 3"/>
          <p:cNvSpPr/>
          <p:nvPr/>
        </p:nvSpPr>
        <p:spPr>
          <a:xfrm>
            <a:off x="733680" y="1890720"/>
            <a:ext cx="1369080" cy="486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2800" spc="-1" strike="noStrike">
                <a:latin typeface="Arial"/>
              </a:rPr>
              <a:t>Vectors</a:t>
            </a:r>
            <a:endParaRPr b="0" lang="en-US" sz="2800" spc="-1" strike="noStrike">
              <a:latin typeface="Arial"/>
            </a:endParaRPr>
          </a:p>
        </p:txBody>
      </p:sp>
      <p:sp>
        <p:nvSpPr>
          <p:cNvPr id="385" name="CustomShape 4"/>
          <p:cNvSpPr/>
          <p:nvPr/>
        </p:nvSpPr>
        <p:spPr>
          <a:xfrm>
            <a:off x="3291840" y="1920240"/>
            <a:ext cx="1938960" cy="486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2800" spc="-1" strike="noStrike">
                <a:latin typeface="Arial"/>
              </a:rPr>
              <a:t>Polar Form</a:t>
            </a:r>
            <a:endParaRPr b="0" lang="en-US" sz="2800" spc="-1" strike="noStrike">
              <a:latin typeface="Arial"/>
            </a:endParaRPr>
          </a:p>
        </p:txBody>
      </p:sp>
      <p:sp>
        <p:nvSpPr>
          <p:cNvPr id="386" name="CustomShape 5"/>
          <p:cNvSpPr/>
          <p:nvPr/>
        </p:nvSpPr>
        <p:spPr>
          <a:xfrm>
            <a:off x="5965560" y="1494360"/>
            <a:ext cx="3726720" cy="882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2800" spc="-1" strike="noStrike">
                <a:solidFill>
                  <a:srgbClr val="158466"/>
                </a:solidFill>
                <a:latin typeface="Arial"/>
              </a:rPr>
              <a:t>Complex Numbers</a:t>
            </a:r>
            <a:endParaRPr b="0" lang="en-US" sz="2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2800" spc="-1" strike="noStrike">
                <a:solidFill>
                  <a:srgbClr val="158466"/>
                </a:solidFill>
                <a:latin typeface="Arial"/>
              </a:rPr>
              <a:t>      </a:t>
            </a:r>
            <a:r>
              <a:rPr b="0" lang="en-US" sz="2800" spc="-1" strike="noStrike">
                <a:solidFill>
                  <a:srgbClr val="158466"/>
                </a:solidFill>
                <a:latin typeface="Arial"/>
              </a:rPr>
              <a:t>(easy calculations)</a:t>
            </a:r>
            <a:endParaRPr b="0" lang="en-US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7" name="" descr=""/>
          <p:cNvPicPr/>
          <p:nvPr/>
        </p:nvPicPr>
        <p:blipFill>
          <a:blip r:embed="rId1"/>
          <a:stretch/>
        </p:blipFill>
        <p:spPr>
          <a:xfrm>
            <a:off x="1143000" y="1043280"/>
            <a:ext cx="7818480" cy="2613600"/>
          </a:xfrm>
          <a:prstGeom prst="rect">
            <a:avLst/>
          </a:prstGeom>
          <a:ln w="0">
            <a:noFill/>
          </a:ln>
        </p:spPr>
      </p:pic>
      <p:sp>
        <p:nvSpPr>
          <p:cNvPr id="388" name="CustomShape 1"/>
          <p:cNvSpPr/>
          <p:nvPr/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4000" spc="-1" strike="noStrike">
                <a:solidFill>
                  <a:srgbClr val="000000"/>
                </a:solidFill>
                <a:latin typeface="Arial"/>
                <a:ea typeface="DejaVu Sans"/>
              </a:rPr>
              <a:t>Calculate</a:t>
            </a:r>
            <a:r>
              <a:rPr b="0" lang="en-US" sz="4400" spc="-1" strike="noStrike">
                <a:solidFill>
                  <a:srgbClr val="000000"/>
                </a:solidFill>
                <a:latin typeface="Arial"/>
                <a:ea typeface="DejaVu Sans"/>
              </a:rPr>
              <a:t> Impedance Match</a:t>
            </a:r>
            <a:endParaRPr b="0" lang="en-US" sz="4400" spc="-1" strike="noStrike">
              <a:latin typeface="Arial"/>
            </a:endParaRPr>
          </a:p>
        </p:txBody>
      </p:sp>
      <mc:AlternateContent>
        <mc:Choice xmlns:a14="http://schemas.microsoft.com/office/drawing/2010/main" Requires="a14">
          <p:sp>
            <p:nvSpPr>
              <p:cNvPr id="389" name="Formula 2"/>
              <p:cNvSpPr txBox="1"/>
              <p:nvPr/>
            </p:nvSpPr>
            <p:spPr>
              <a:xfrm>
                <a:off x="4685040" y="2651040"/>
                <a:ext cx="718920" cy="358920"/>
              </a:xfrm>
              <a:prstGeom prst="rect">
                <a:avLst/>
              </a:prstGeom>
            </p:spPr>
            <p:txBody>
              <a:bodyPr/>
              <a:p>
                <a14:m>
                  <m:oMath xmlns:m="http://schemas.openxmlformats.org/officeDocument/2006/math"/>
                </a14:m>
              </a:p>
            </p:txBody>
          </p:sp>
        </mc:Choice>
        <mc:Fallback/>
      </mc:AlternateContent>
      <mc:AlternateContent>
        <mc:Choice xmlns:a14="http://schemas.microsoft.com/office/drawing/2010/main" Requires="a14">
          <p:sp>
            <p:nvSpPr>
              <p:cNvPr id="390" name="Formula 3"/>
              <p:cNvSpPr txBox="1"/>
              <p:nvPr/>
            </p:nvSpPr>
            <p:spPr>
              <a:xfrm>
                <a:off x="4685040" y="2651040"/>
                <a:ext cx="718920" cy="358920"/>
              </a:xfrm>
              <a:prstGeom prst="rect">
                <a:avLst/>
              </a:prstGeom>
            </p:spPr>
            <p:txBody>
              <a:bodyPr/>
              <a:p>
                <a14:m>
                  <m:oMath xmlns:m="http://schemas.openxmlformats.org/officeDocument/2006/math"/>
                </a14:m>
              </a:p>
            </p:txBody>
          </p:sp>
        </mc:Choice>
        <mc:Fallback/>
      </mc:AlternateContent>
      <mc:AlternateContent>
        <mc:Choice xmlns:a14="http://schemas.microsoft.com/office/drawing/2010/main" Requires="a14">
          <p:sp>
            <p:nvSpPr>
              <p:cNvPr id="391" name="Formula 4"/>
              <p:cNvSpPr txBox="1"/>
              <p:nvPr/>
            </p:nvSpPr>
            <p:spPr>
              <a:xfrm>
                <a:off x="4685040" y="2651040"/>
                <a:ext cx="718920" cy="358920"/>
              </a:xfrm>
              <a:prstGeom prst="rect">
                <a:avLst/>
              </a:prstGeom>
            </p:spPr>
            <p:txBody>
              <a:bodyPr/>
              <a:p>
                <a14:m>
                  <m:oMath xmlns:m="http://schemas.openxmlformats.org/officeDocument/2006/math"/>
                </a14:m>
              </a:p>
            </p:txBody>
          </p:sp>
        </mc:Choice>
        <mc:Fallback/>
      </mc:AlternateContent>
      <p:pic>
        <p:nvPicPr>
          <p:cNvPr id="392" name="" descr=""/>
          <p:cNvPicPr/>
          <p:nvPr/>
        </p:nvPicPr>
        <p:blipFill>
          <a:blip r:embed="rId2"/>
          <a:stretch/>
        </p:blipFill>
        <p:spPr>
          <a:xfrm>
            <a:off x="4114800" y="3467520"/>
            <a:ext cx="4296960" cy="16524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CustomShape 1"/>
          <p:cNvSpPr/>
          <p:nvPr/>
        </p:nvSpPr>
        <p:spPr>
          <a:xfrm>
            <a:off x="503640" y="239400"/>
            <a:ext cx="9068400" cy="939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100000"/>
              </a:lnSpc>
            </a:pPr>
            <a:r>
              <a:rPr b="1" lang="en-US" sz="4400" spc="-1" strike="noStrike">
                <a:solidFill>
                  <a:srgbClr val="ff0000"/>
                </a:solidFill>
                <a:latin typeface="Calibri"/>
                <a:ea typeface="DejaVu Sans"/>
              </a:rPr>
              <a:t>Instructor: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312" name="CustomShape 2"/>
          <p:cNvSpPr/>
          <p:nvPr/>
        </p:nvSpPr>
        <p:spPr>
          <a:xfrm>
            <a:off x="503640" y="1332720"/>
            <a:ext cx="9068400" cy="372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  <a:spcBef>
                <a:spcPts val="641"/>
              </a:spcBef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  <a:ea typeface="Noto Sans CJK SC"/>
              </a:rPr>
              <a:t>Phil Brunner – AE7OH </a:t>
            </a:r>
            <a:r>
              <a:rPr b="0" lang="en-US" sz="2400" spc="-1" strike="noStrike">
                <a:solidFill>
                  <a:srgbClr val="000000"/>
                </a:solidFill>
                <a:latin typeface="Calibri"/>
                <a:ea typeface="Noto Sans CJK SC"/>
              </a:rPr>
              <a:t>(was K9DTD, W6GOL)</a:t>
            </a:r>
            <a:endParaRPr b="0" lang="en-US" sz="2400" spc="-1" strike="noStrike">
              <a:latin typeface="Arial"/>
            </a:endParaRPr>
          </a:p>
          <a:p>
            <a:pPr marL="343080" indent="-3394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  <a:ea typeface="Noto Sans CJK SC"/>
              </a:rPr>
              <a:t>ARRL HANDBOOK </a:t>
            </a:r>
            <a:r>
              <a:rPr b="0" lang="en-US" sz="2400" spc="-1" strike="noStrike">
                <a:solidFill>
                  <a:srgbClr val="000000"/>
                </a:solidFill>
                <a:latin typeface="Calibri"/>
                <a:ea typeface="Noto Sans CJK SC"/>
              </a:rPr>
              <a:t>for Radio Communications</a:t>
            </a:r>
            <a:endParaRPr b="0" lang="en-US" sz="2400" spc="-1" strike="noStrike">
              <a:latin typeface="Arial"/>
            </a:endParaRPr>
          </a:p>
          <a:p>
            <a:pPr lvl="3" marL="864000" indent="-2152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127622"/>
                </a:solidFill>
                <a:latin typeface="Calibri"/>
                <a:ea typeface="Noto Sans CJK SC"/>
              </a:rPr>
              <a:t>– </a:t>
            </a:r>
            <a:r>
              <a:rPr b="0" lang="en-US" sz="3200" spc="-1" strike="noStrike">
                <a:solidFill>
                  <a:srgbClr val="127622"/>
                </a:solidFill>
                <a:latin typeface="Calibri"/>
                <a:ea typeface="Noto Sans CJK SC"/>
              </a:rPr>
              <a:t>(Reference for detailed information)</a:t>
            </a:r>
            <a:endParaRPr b="0" lang="en-US" sz="3200" spc="-1" strike="noStrike">
              <a:latin typeface="Arial"/>
            </a:endParaRPr>
          </a:p>
          <a:p>
            <a:pPr marL="343080" indent="-3394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  <a:ea typeface="Noto Sans CJK SC"/>
              </a:rPr>
              <a:t>Q &amp; A via Chat or at the end of each hour</a:t>
            </a:r>
            <a:endParaRPr b="0" lang="en-US" sz="3200" spc="-1" strike="noStrike">
              <a:latin typeface="Arial"/>
            </a:endParaRPr>
          </a:p>
          <a:p>
            <a:pPr marL="343080" indent="-3394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  <a:ea typeface="Noto Sans CJK SC"/>
              </a:rPr>
              <a:t>Email questions to: </a:t>
            </a:r>
            <a:r>
              <a:rPr b="0" lang="en-US" sz="3200" spc="-1" strike="noStrike" u="sng">
                <a:solidFill>
                  <a:srgbClr val="0000ff"/>
                </a:solidFill>
                <a:uFillTx/>
                <a:latin typeface="Calibri"/>
                <a:ea typeface="Noto Sans CJK SC"/>
                <a:hlinkClick r:id="rId1"/>
              </a:rPr>
              <a:t>phil.brunner@gmail.com</a:t>
            </a:r>
            <a:endParaRPr b="0" lang="en-US" sz="3200" spc="-1" strike="noStrike">
              <a:latin typeface="Arial"/>
            </a:endParaRPr>
          </a:p>
          <a:p>
            <a:pPr marL="343080" indent="-3394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  <a:ea typeface="Noto Sans CJK SC"/>
              </a:rPr>
              <a:t>Viewgraphs are at </a:t>
            </a:r>
            <a:r>
              <a:rPr b="0" lang="en-US" sz="3200" spc="-1" strike="noStrike" u="sng">
                <a:solidFill>
                  <a:srgbClr val="0000ff"/>
                </a:solidFill>
                <a:uFillTx/>
                <a:latin typeface="Calibri"/>
                <a:ea typeface="Noto Sans CJK SC"/>
                <a:hlinkClick r:id="rId2"/>
              </a:rPr>
              <a:t>HamRadioEdu.com</a:t>
            </a:r>
            <a:endParaRPr b="0" lang="en-US" sz="3200" spc="-1" strike="noStrike">
              <a:latin typeface="Arial"/>
            </a:endParaRPr>
          </a:p>
        </p:txBody>
      </p:sp>
      <p:pic>
        <p:nvPicPr>
          <p:cNvPr id="313" name="Picture 3_0" descr="NADXA Logo Color 3x3x300.jpg"/>
          <p:cNvPicPr/>
          <p:nvPr/>
        </p:nvPicPr>
        <p:blipFill>
          <a:blip r:embed="rId3"/>
          <a:stretch/>
        </p:blipFill>
        <p:spPr>
          <a:xfrm>
            <a:off x="8651880" y="326880"/>
            <a:ext cx="752040" cy="565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CustomShape 1"/>
          <p:cNvSpPr/>
          <p:nvPr/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4400" spc="-1" strike="noStrike">
                <a:solidFill>
                  <a:srgbClr val="c9211e"/>
                </a:solidFill>
                <a:latin typeface="Arial"/>
                <a:ea typeface="DejaVu Sans"/>
              </a:rPr>
              <a:t>Impedance Match Calc Spreadsheet</a:t>
            </a:r>
            <a:br/>
            <a:r>
              <a:rPr b="0" lang="en-US" sz="1800" spc="-1" strike="noStrike">
                <a:solidFill>
                  <a:srgbClr val="c9211e"/>
                </a:solidFill>
                <a:latin typeface="Arial"/>
                <a:ea typeface="DejaVu Sans"/>
              </a:rPr>
              <a:t>(See Figure 24.4 in Antenna Book)</a:t>
            </a:r>
            <a:endParaRPr b="0" lang="en-US" sz="1800" spc="-1" strike="noStrike">
              <a:latin typeface="Arial"/>
            </a:endParaRPr>
          </a:p>
        </p:txBody>
      </p:sp>
      <p:pic>
        <p:nvPicPr>
          <p:cNvPr id="394" name="" descr=""/>
          <p:cNvPicPr/>
          <p:nvPr/>
        </p:nvPicPr>
        <p:blipFill>
          <a:blip r:embed="rId1"/>
          <a:stretch/>
        </p:blipFill>
        <p:spPr>
          <a:xfrm>
            <a:off x="751680" y="1171800"/>
            <a:ext cx="8503560" cy="3582720"/>
          </a:xfrm>
          <a:prstGeom prst="rect">
            <a:avLst/>
          </a:prstGeom>
          <a:ln w="0">
            <a:noFill/>
          </a:ln>
        </p:spPr>
      </p:pic>
      <p:pic>
        <p:nvPicPr>
          <p:cNvPr id="395" name="" descr=""/>
          <p:cNvPicPr/>
          <p:nvPr/>
        </p:nvPicPr>
        <p:blipFill>
          <a:blip r:embed="rId2"/>
          <a:stretch/>
        </p:blipFill>
        <p:spPr>
          <a:xfrm>
            <a:off x="1100160" y="4846320"/>
            <a:ext cx="7952040" cy="636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CustomShape 1"/>
          <p:cNvSpPr/>
          <p:nvPr/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4400" spc="-1" strike="noStrike">
                <a:solidFill>
                  <a:srgbClr val="000000"/>
                </a:solidFill>
                <a:latin typeface="Arial"/>
                <a:ea typeface="DejaVu Sans"/>
              </a:rPr>
              <a:t>Excel or CALC Complex Functions</a:t>
            </a:r>
            <a:endParaRPr b="0" lang="en-US" sz="4400" spc="-1" strike="noStrike">
              <a:latin typeface="Arial"/>
            </a:endParaRPr>
          </a:p>
        </p:txBody>
      </p:sp>
      <p:pic>
        <p:nvPicPr>
          <p:cNvPr id="397" name="" descr=""/>
          <p:cNvPicPr/>
          <p:nvPr/>
        </p:nvPicPr>
        <p:blipFill>
          <a:blip r:embed="rId1"/>
          <a:stretch/>
        </p:blipFill>
        <p:spPr>
          <a:xfrm>
            <a:off x="504000" y="1495800"/>
            <a:ext cx="9070920" cy="29484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CustomShape 1"/>
          <p:cNvSpPr/>
          <p:nvPr/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4400" spc="-1" strike="noStrike">
                <a:solidFill>
                  <a:srgbClr val="ff0000"/>
                </a:solidFill>
                <a:latin typeface="Arial"/>
                <a:ea typeface="DejaVu Sans"/>
              </a:rPr>
              <a:t>Adjustments for Component Q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399" name="CustomShape 2"/>
          <p:cNvSpPr/>
          <p:nvPr/>
        </p:nvSpPr>
        <p:spPr>
          <a:xfrm>
            <a:off x="504000" y="1326600"/>
            <a:ext cx="9070920" cy="1872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/>
          </a:bodyPr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DejaVu Sans"/>
              </a:rPr>
              <a:t>Match adjusted 5-Ohm Antenna to 38 ohms</a:t>
            </a:r>
            <a:endParaRPr b="0" lang="en-US" sz="32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DejaVu Sans"/>
              </a:rPr>
              <a:t>Ant. Book assumed Q-values for components</a:t>
            </a:r>
            <a:endParaRPr b="0" lang="en-US" sz="32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DejaVu Sans"/>
              </a:rPr>
              <a:t>Added Q-Resistors yield 50 ohms</a:t>
            </a:r>
            <a:endParaRPr b="0" lang="en-US" sz="3200" spc="-1" strike="noStrike">
              <a:latin typeface="Arial"/>
            </a:endParaRPr>
          </a:p>
        </p:txBody>
      </p:sp>
      <p:pic>
        <p:nvPicPr>
          <p:cNvPr id="400" name="" descr=""/>
          <p:cNvPicPr/>
          <p:nvPr/>
        </p:nvPicPr>
        <p:blipFill>
          <a:blip r:embed="rId1"/>
          <a:stretch/>
        </p:blipFill>
        <p:spPr>
          <a:xfrm>
            <a:off x="731520" y="3115080"/>
            <a:ext cx="8066160" cy="23702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1" name="" descr=""/>
          <p:cNvPicPr/>
          <p:nvPr/>
        </p:nvPicPr>
        <p:blipFill>
          <a:blip r:embed="rId1"/>
          <a:stretch/>
        </p:blipFill>
        <p:spPr>
          <a:xfrm>
            <a:off x="2010600" y="203400"/>
            <a:ext cx="7863120" cy="5439960"/>
          </a:xfrm>
          <a:prstGeom prst="rect">
            <a:avLst/>
          </a:prstGeom>
          <a:ln w="0">
            <a:noFill/>
          </a:ln>
        </p:spPr>
      </p:pic>
      <p:sp>
        <p:nvSpPr>
          <p:cNvPr id="402" name="CustomShape 1"/>
          <p:cNvSpPr/>
          <p:nvPr/>
        </p:nvSpPr>
        <p:spPr>
          <a:xfrm>
            <a:off x="206640" y="699840"/>
            <a:ext cx="1770840" cy="636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4400" spc="-1" strike="noStrike">
                <a:solidFill>
                  <a:srgbClr val="c9211e"/>
                </a:solidFill>
                <a:latin typeface="Arial"/>
                <a:ea typeface="DejaVu Sans"/>
              </a:rPr>
              <a:t>Match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403" name="CustomShape 2"/>
          <p:cNvSpPr/>
          <p:nvPr/>
        </p:nvSpPr>
        <p:spPr>
          <a:xfrm>
            <a:off x="457560" y="2651760"/>
            <a:ext cx="2193480" cy="188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2a6099"/>
                </a:solidFill>
                <a:latin typeface="Arial"/>
                <a:ea typeface="DejaVu Sans"/>
              </a:rPr>
              <a:t>Input voltage: 100V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2400" spc="-1" strike="noStrike">
                <a:solidFill>
                  <a:srgbClr val="c9211e"/>
                </a:solidFill>
                <a:latin typeface="Arial"/>
                <a:ea typeface="DejaVu Sans"/>
              </a:rPr>
              <a:t>But peak voltages across tuner elements are 1000V</a:t>
            </a:r>
            <a:endParaRPr b="0" lang="en-US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CustomShape 1"/>
          <p:cNvSpPr/>
          <p:nvPr/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4400" spc="-1" strike="noStrike">
                <a:solidFill>
                  <a:srgbClr val="c9211e"/>
                </a:solidFill>
                <a:latin typeface="Arial"/>
                <a:ea typeface="DejaVu Sans"/>
              </a:rPr>
              <a:t>High RF Tuner Voltages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405" name="CustomShape 2"/>
          <p:cNvSpPr/>
          <p:nvPr/>
        </p:nvSpPr>
        <p:spPr>
          <a:xfrm>
            <a:off x="365760" y="1100520"/>
            <a:ext cx="5851080" cy="328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61000"/>
          </a:bodyPr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  <a:ea typeface="DejaVu Sans"/>
              </a:rPr>
              <a:t>High Voltage in tuner elements</a:t>
            </a:r>
            <a:endParaRPr b="0" lang="en-US" sz="2800" spc="-1" strike="noStrike">
              <a:latin typeface="Arial"/>
            </a:endParaRPr>
          </a:p>
          <a:p>
            <a:pPr lvl="1" marL="864000" indent="-32292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  <a:ea typeface="DejaVu Sans"/>
              </a:rPr>
              <a:t>100 volts peak source</a:t>
            </a:r>
            <a:endParaRPr b="0" lang="en-US" sz="2800" spc="-1" strike="noStrike">
              <a:latin typeface="Arial"/>
            </a:endParaRPr>
          </a:p>
          <a:p>
            <a:pPr lvl="1" marL="864000" indent="-32292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  <a:ea typeface="DejaVu Sans"/>
              </a:rPr>
              <a:t>1000 volts peak across components</a:t>
            </a:r>
            <a:endParaRPr b="0" lang="en-US" sz="28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  <a:ea typeface="DejaVu Sans"/>
              </a:rPr>
              <a:t>Arcing and RF burns potential</a:t>
            </a:r>
            <a:endParaRPr b="0" lang="en-US" sz="2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417"/>
              </a:spcBef>
            </a:pPr>
            <a:endParaRPr b="0" lang="en-US" sz="28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  <a:ea typeface="DejaVu Sans"/>
              </a:rPr>
              <a:t>Solutions include better antenna design</a:t>
            </a:r>
            <a:endParaRPr b="0" lang="en-US" sz="2800" spc="-1" strike="noStrike">
              <a:latin typeface="Arial"/>
            </a:endParaRPr>
          </a:p>
          <a:p>
            <a:pPr lvl="1" marL="864000" indent="-32292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  <a:ea typeface="DejaVu Sans"/>
              </a:rPr>
              <a:t>e.g.,  a Balun can help match</a:t>
            </a:r>
            <a:endParaRPr b="0" lang="en-US" sz="2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417"/>
              </a:spcBef>
            </a:pPr>
            <a:endParaRPr b="0" lang="en-US" sz="2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417"/>
              </a:spcBef>
            </a:pPr>
            <a:endParaRPr b="0" lang="en-US" sz="2800" spc="-1" strike="noStrike">
              <a:latin typeface="Arial"/>
            </a:endParaRPr>
          </a:p>
        </p:txBody>
      </p:sp>
      <p:pic>
        <p:nvPicPr>
          <p:cNvPr id="406" name="" descr=""/>
          <p:cNvPicPr/>
          <p:nvPr/>
        </p:nvPicPr>
        <p:blipFill>
          <a:blip r:embed="rId1"/>
          <a:stretch/>
        </p:blipFill>
        <p:spPr>
          <a:xfrm>
            <a:off x="7002720" y="1050120"/>
            <a:ext cx="3015720" cy="2832840"/>
          </a:xfrm>
          <a:prstGeom prst="rect">
            <a:avLst/>
          </a:prstGeom>
          <a:ln w="0">
            <a:noFill/>
          </a:ln>
        </p:spPr>
      </p:pic>
      <p:sp>
        <p:nvSpPr>
          <p:cNvPr id="407" name="CustomShape 3"/>
          <p:cNvSpPr/>
          <p:nvPr/>
        </p:nvSpPr>
        <p:spPr>
          <a:xfrm>
            <a:off x="4735440" y="4398480"/>
            <a:ext cx="2833560" cy="85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127622"/>
                </a:solidFill>
                <a:latin typeface="Arial"/>
                <a:ea typeface="DejaVu Sans"/>
              </a:rPr>
              <a:t>Example: 5:1 transformer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127622"/>
                </a:solidFill>
                <a:latin typeface="Arial"/>
                <a:ea typeface="DejaVu Sans"/>
              </a:rPr>
              <a:t>Matches 50 ohm coax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127622"/>
                </a:solidFill>
                <a:latin typeface="Arial"/>
                <a:ea typeface="DejaVu Sans"/>
              </a:rPr>
              <a:t>To 300 ohm antenna</a:t>
            </a:r>
            <a:endParaRPr b="0" lang="en-US" sz="1800" spc="-1" strike="noStrike">
              <a:latin typeface="Arial"/>
            </a:endParaRPr>
          </a:p>
        </p:txBody>
      </p:sp>
      <p:pic>
        <p:nvPicPr>
          <p:cNvPr id="408" name="" descr=""/>
          <p:cNvPicPr/>
          <p:nvPr/>
        </p:nvPicPr>
        <p:blipFill>
          <a:blip r:embed="rId2"/>
          <a:stretch/>
        </p:blipFill>
        <p:spPr>
          <a:xfrm>
            <a:off x="7680960" y="3830760"/>
            <a:ext cx="1750680" cy="1855440"/>
          </a:xfrm>
          <a:prstGeom prst="rect">
            <a:avLst/>
          </a:prstGeom>
          <a:ln w="0">
            <a:noFill/>
          </a:ln>
        </p:spPr>
      </p:pic>
      <p:sp>
        <p:nvSpPr>
          <p:cNvPr id="409" name="CustomShape 4"/>
          <p:cNvSpPr/>
          <p:nvPr/>
        </p:nvSpPr>
        <p:spPr>
          <a:xfrm>
            <a:off x="7637760" y="4572000"/>
            <a:ext cx="547560" cy="3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127622"/>
                </a:solidFill>
                <a:latin typeface="Arial"/>
                <a:ea typeface="DejaVu Sans"/>
              </a:rPr>
              <a:t>50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410" name="CustomShape 5"/>
          <p:cNvSpPr/>
          <p:nvPr/>
        </p:nvSpPr>
        <p:spPr>
          <a:xfrm>
            <a:off x="9052560" y="4572000"/>
            <a:ext cx="821880" cy="3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127622"/>
                </a:solidFill>
                <a:latin typeface="Arial"/>
                <a:ea typeface="DejaVu Sans"/>
              </a:rPr>
              <a:t>300</a:t>
            </a:r>
            <a:endParaRPr b="0" lang="en-US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CustomShape 1"/>
          <p:cNvSpPr/>
          <p:nvPr/>
        </p:nvSpPr>
        <p:spPr>
          <a:xfrm>
            <a:off x="1094040" y="851400"/>
            <a:ext cx="6031800" cy="241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12" name="CustomShape 2"/>
          <p:cNvSpPr/>
          <p:nvPr/>
        </p:nvSpPr>
        <p:spPr>
          <a:xfrm>
            <a:off x="10934640" y="5964840"/>
            <a:ext cx="547920" cy="547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100000"/>
              </a:lnSpc>
              <a:spcAft>
                <a:spcPts val="601"/>
              </a:spcAft>
            </a:pPr>
            <a:fld id="{D1DEF187-C744-4006-937C-6131646F9183}" type="slidenum">
              <a:rPr b="0" lang="en-US" sz="1200" spc="-1" strike="noStrike">
                <a:solidFill>
                  <a:srgbClr val="ffffff"/>
                </a:solidFill>
                <a:latin typeface="Calibri"/>
              </a:rPr>
              <a:t>&lt;number&gt;</a:t>
            </a:fld>
            <a:endParaRPr b="0" lang="en-US" sz="1200" spc="-1" strike="noStrike">
              <a:latin typeface="Arial"/>
            </a:endParaRPr>
          </a:p>
        </p:txBody>
      </p:sp>
      <p:pic>
        <p:nvPicPr>
          <p:cNvPr id="413" name="Picture 9_2" descr="Graphical user interface, text&#10;&#10;Description automatically generated"/>
          <p:cNvPicPr/>
          <p:nvPr/>
        </p:nvPicPr>
        <p:blipFill>
          <a:blip r:embed="rId1"/>
          <a:stretch/>
        </p:blipFill>
        <p:spPr>
          <a:xfrm>
            <a:off x="381600" y="72720"/>
            <a:ext cx="8471880" cy="2968200"/>
          </a:xfrm>
          <a:prstGeom prst="rect">
            <a:avLst/>
          </a:prstGeom>
          <a:ln w="0">
            <a:noFill/>
          </a:ln>
        </p:spPr>
      </p:pic>
      <p:pic>
        <p:nvPicPr>
          <p:cNvPr id="414" name="Picture 10_2" descr="A picture containing text, clipart&#10;&#10;Description automatically generated"/>
          <p:cNvPicPr/>
          <p:nvPr/>
        </p:nvPicPr>
        <p:blipFill>
          <a:blip r:embed="rId2"/>
          <a:stretch/>
        </p:blipFill>
        <p:spPr>
          <a:xfrm>
            <a:off x="10894680" y="5519520"/>
            <a:ext cx="601920" cy="746280"/>
          </a:xfrm>
          <a:prstGeom prst="rect">
            <a:avLst/>
          </a:prstGeom>
          <a:ln w="0">
            <a:noFill/>
          </a:ln>
        </p:spPr>
      </p:pic>
      <p:sp>
        <p:nvSpPr>
          <p:cNvPr id="415" name="CustomShape 3"/>
          <p:cNvSpPr/>
          <p:nvPr/>
        </p:nvSpPr>
        <p:spPr>
          <a:xfrm>
            <a:off x="1966680" y="1688400"/>
            <a:ext cx="7785720" cy="4234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3200" spc="-1" strike="noStrike">
                <a:solidFill>
                  <a:srgbClr val="c00000"/>
                </a:solidFill>
                <a:latin typeface="Calibri"/>
                <a:ea typeface="DejaVu Sans"/>
              </a:rPr>
              <a:t>Questions?</a:t>
            </a:r>
            <a:endParaRPr b="0" lang="en-US" sz="3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3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3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You may email questions later to</a:t>
            </a:r>
            <a:endParaRPr b="0" lang="en-US" sz="2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phil.brunner@gmail.com</a:t>
            </a:r>
            <a:endParaRPr b="0" lang="en-US" sz="2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en-US" sz="2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en-US" sz="2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en-US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CustomShape 1"/>
          <p:cNvSpPr/>
          <p:nvPr/>
        </p:nvSpPr>
        <p:spPr>
          <a:xfrm>
            <a:off x="365760" y="182880"/>
            <a:ext cx="1645560" cy="2011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</a:pPr>
            <a:r>
              <a:rPr b="0" lang="en-US" sz="3200" spc="-1" strike="noStrike">
                <a:solidFill>
                  <a:srgbClr val="c9211e"/>
                </a:solidFill>
                <a:latin typeface="Arial"/>
                <a:ea typeface="DejaVu Sans"/>
              </a:rPr>
              <a:t>SDR - </a:t>
            </a:r>
            <a:endParaRPr b="0" lang="en-US" sz="3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3200" spc="-1" strike="noStrike">
                <a:solidFill>
                  <a:srgbClr val="c9211e"/>
                </a:solidFill>
                <a:latin typeface="Arial"/>
                <a:ea typeface="DejaVu Sans"/>
              </a:rPr>
              <a:t>Software </a:t>
            </a:r>
            <a:endParaRPr b="0" lang="en-US" sz="3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3200" spc="-1" strike="noStrike">
                <a:solidFill>
                  <a:srgbClr val="c9211e"/>
                </a:solidFill>
                <a:latin typeface="Arial"/>
                <a:ea typeface="DejaVu Sans"/>
              </a:rPr>
              <a:t>Defined </a:t>
            </a:r>
            <a:endParaRPr b="0" lang="en-US" sz="3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3200" spc="-1" strike="noStrike">
                <a:solidFill>
                  <a:srgbClr val="c9211e"/>
                </a:solidFill>
                <a:latin typeface="Arial"/>
                <a:ea typeface="DejaVu Sans"/>
              </a:rPr>
              <a:t>Radio</a:t>
            </a:r>
            <a:endParaRPr b="0" lang="en-US" sz="3200" spc="-1" strike="noStrike">
              <a:latin typeface="Arial"/>
            </a:endParaRPr>
          </a:p>
        </p:txBody>
      </p:sp>
      <p:sp>
        <p:nvSpPr>
          <p:cNvPr id="417" name="CustomShape 2"/>
          <p:cNvSpPr/>
          <p:nvPr/>
        </p:nvSpPr>
        <p:spPr>
          <a:xfrm>
            <a:off x="457560" y="2651760"/>
            <a:ext cx="2193480" cy="188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18" name="CustomShape 3"/>
          <p:cNvSpPr/>
          <p:nvPr/>
        </p:nvSpPr>
        <p:spPr>
          <a:xfrm>
            <a:off x="634680" y="4792680"/>
            <a:ext cx="5125680" cy="601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1800" spc="-1" strike="noStrike">
                <a:latin typeface="Arial"/>
              </a:rPr>
              <a:t>GQRX (Linux, etc.)  </a:t>
            </a:r>
            <a:r>
              <a:rPr b="0" lang="en-US" sz="1800" spc="-1" strike="noStrike" u="sng">
                <a:solidFill>
                  <a:srgbClr val="0000ff"/>
                </a:solidFill>
                <a:uFillTx/>
                <a:latin typeface="Arial"/>
                <a:hlinkClick r:id="rId1"/>
              </a:rPr>
              <a:t>https://gqrx.dk/download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ff"/>
                </a:solidFill>
                <a:latin typeface="Arial"/>
              </a:rPr>
              <a:t>SDR# (Windows)     </a:t>
            </a:r>
            <a:r>
              <a:rPr b="0" lang="en-US" sz="1800" spc="-1" strike="noStrike" u="sng">
                <a:solidFill>
                  <a:srgbClr val="0000ff"/>
                </a:solidFill>
                <a:uFillTx/>
                <a:latin typeface="Arial"/>
                <a:hlinkClick r:id="rId2"/>
              </a:rPr>
              <a:t>https://airspy.com/download/</a:t>
            </a:r>
            <a:endParaRPr b="0" lang="en-US" sz="1800" spc="-1" strike="noStrike">
              <a:latin typeface="Arial"/>
            </a:endParaRPr>
          </a:p>
        </p:txBody>
      </p:sp>
      <p:pic>
        <p:nvPicPr>
          <p:cNvPr id="419" name="" descr=""/>
          <p:cNvPicPr/>
          <p:nvPr/>
        </p:nvPicPr>
        <p:blipFill>
          <a:blip r:embed="rId3"/>
          <a:stretch/>
        </p:blipFill>
        <p:spPr>
          <a:xfrm>
            <a:off x="2651760" y="182880"/>
            <a:ext cx="7242480" cy="4672800"/>
          </a:xfrm>
          <a:prstGeom prst="rect">
            <a:avLst/>
          </a:prstGeom>
          <a:ln w="0">
            <a:noFill/>
          </a:ln>
        </p:spPr>
      </p:pic>
      <p:pic>
        <p:nvPicPr>
          <p:cNvPr id="420" name="" descr=""/>
          <p:cNvPicPr/>
          <p:nvPr/>
        </p:nvPicPr>
        <p:blipFill>
          <a:blip r:embed="rId4"/>
          <a:stretch/>
        </p:blipFill>
        <p:spPr>
          <a:xfrm>
            <a:off x="182880" y="3017520"/>
            <a:ext cx="3447360" cy="1240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CustomShape 1"/>
          <p:cNvSpPr/>
          <p:nvPr/>
        </p:nvSpPr>
        <p:spPr>
          <a:xfrm>
            <a:off x="504000" y="226080"/>
            <a:ext cx="9069840" cy="944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4400" spc="-1" strike="noStrike">
                <a:solidFill>
                  <a:srgbClr val="c9211e"/>
                </a:solidFill>
                <a:latin typeface="Arial"/>
                <a:ea typeface="DejaVu Sans"/>
              </a:rPr>
              <a:t>Chapter 4 – Components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315" name="CustomShape 2"/>
          <p:cNvSpPr/>
          <p:nvPr/>
        </p:nvSpPr>
        <p:spPr>
          <a:xfrm>
            <a:off x="731520" y="1280160"/>
            <a:ext cx="9069840" cy="3984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marL="216000" indent="-2142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Noto Sans CJK SC"/>
              </a:rPr>
              <a:t>The World of electronics is changing rapidly</a:t>
            </a: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Noto Sans CJK SC"/>
              </a:rPr>
              <a:t>	</a:t>
            </a:r>
            <a:endParaRPr b="0" lang="en-US" sz="3200" spc="-1" strike="noStrike">
              <a:latin typeface="Arial"/>
            </a:endParaRPr>
          </a:p>
          <a:p>
            <a:pPr lvl="2" marL="648000" indent="-2142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Noto Sans CJK SC"/>
              </a:rPr>
              <a:t>Landlines replaced by Cell Phone, Zoom, Skype</a:t>
            </a:r>
            <a:endParaRPr b="0" lang="en-US" sz="2400" spc="-1" strike="noStrike">
              <a:latin typeface="Arial"/>
            </a:endParaRPr>
          </a:p>
          <a:p>
            <a:pPr lvl="2" marL="648000" indent="-2142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Noto Sans CJK SC"/>
              </a:rPr>
              <a:t>Vacuum Tubes Disappearing – (Light Bulbs, CRTs, Radio Tubes)</a:t>
            </a:r>
            <a:endParaRPr b="0" lang="en-US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2400" spc="-1" strike="noStrike">
              <a:latin typeface="Arial"/>
            </a:endParaRPr>
          </a:p>
          <a:p>
            <a:pPr marL="216000" indent="-2142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Noto Sans CJK SC"/>
              </a:rPr>
              <a:t>Computers and DSPs are replacing individual components and units (e.g., Modems)</a:t>
            </a:r>
            <a:endParaRPr b="0" lang="en-US" sz="3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3200" spc="-1" strike="noStrike">
              <a:latin typeface="Arial"/>
            </a:endParaRPr>
          </a:p>
          <a:p>
            <a:pPr marL="216000" indent="-2142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Noto Sans CJK SC"/>
              </a:rPr>
              <a:t>We will concentrate on characteristics and skip the details!</a:t>
            </a:r>
            <a:endParaRPr b="0" lang="en-US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CustomShape 1"/>
          <p:cNvSpPr/>
          <p:nvPr/>
        </p:nvSpPr>
        <p:spPr>
          <a:xfrm>
            <a:off x="504000" y="226080"/>
            <a:ext cx="9069840" cy="944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4400" spc="-1" strike="noStrike">
                <a:solidFill>
                  <a:srgbClr val="c9211e"/>
                </a:solidFill>
                <a:latin typeface="Arial"/>
                <a:ea typeface="DejaVu Sans"/>
              </a:rPr>
              <a:t>Components Characteristics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317" name="CustomShape 2"/>
          <p:cNvSpPr/>
          <p:nvPr/>
        </p:nvSpPr>
        <p:spPr>
          <a:xfrm>
            <a:off x="962640" y="1188720"/>
            <a:ext cx="8363160" cy="420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marL="216000" indent="-2142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  <a:ea typeface="DejaVu Sans"/>
              </a:rPr>
              <a:t>Practical Resistors, Capacitors and Inductors</a:t>
            </a:r>
            <a:endParaRPr b="0" lang="en-US" sz="2800" spc="-1" strike="noStrike">
              <a:latin typeface="Arial"/>
            </a:endParaRPr>
          </a:p>
          <a:p>
            <a:pPr marL="216000" indent="-2142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  <a:ea typeface="DejaVu Sans"/>
              </a:rPr>
              <a:t>Transformers</a:t>
            </a:r>
            <a:endParaRPr b="0" lang="en-US" sz="2800" spc="-1" strike="noStrike">
              <a:latin typeface="Arial"/>
            </a:endParaRPr>
          </a:p>
          <a:p>
            <a:pPr marL="216000" indent="-2142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  <a:ea typeface="DejaVu Sans"/>
              </a:rPr>
              <a:t>Semiconductors</a:t>
            </a:r>
            <a:endParaRPr b="0" lang="en-US" sz="2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2800" spc="-1" strike="noStrike">
              <a:latin typeface="Arial"/>
            </a:endParaRPr>
          </a:p>
          <a:p>
            <a:pPr marL="216000" indent="-2142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  <a:ea typeface="DejaVu Sans"/>
              </a:rPr>
              <a:t>Circuit Simulation and AnalysisTools</a:t>
            </a:r>
            <a:endParaRPr b="0" lang="en-US" sz="2800" spc="-1" strike="noStrike">
              <a:latin typeface="Arial"/>
            </a:endParaRPr>
          </a:p>
          <a:p>
            <a:pPr marL="216000" indent="-2142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  <a:ea typeface="DejaVu Sans"/>
              </a:rPr>
              <a:t>Examples</a:t>
            </a:r>
            <a:endParaRPr b="0" lang="en-US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CustomShape 1"/>
          <p:cNvSpPr/>
          <p:nvPr/>
        </p:nvSpPr>
        <p:spPr>
          <a:xfrm>
            <a:off x="504000" y="226080"/>
            <a:ext cx="9069840" cy="944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4400" spc="-1" strike="noStrike">
                <a:solidFill>
                  <a:srgbClr val="c9211e"/>
                </a:solidFill>
                <a:latin typeface="Arial"/>
                <a:ea typeface="DejaVu Sans"/>
              </a:rPr>
              <a:t>Resistors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319" name="CustomShape 2"/>
          <p:cNvSpPr/>
          <p:nvPr/>
        </p:nvSpPr>
        <p:spPr>
          <a:xfrm>
            <a:off x="504000" y="1326600"/>
            <a:ext cx="9069840" cy="3286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28000"/>
          </a:bodyPr>
          <a:p>
            <a:pPr marL="432000" indent="-3222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DejaVu Sans"/>
              </a:rPr>
              <a:t>Wire size suitable for max current</a:t>
            </a:r>
            <a:endParaRPr b="0" lang="en-US" sz="3200" spc="-1" strike="noStrike">
              <a:latin typeface="Arial"/>
            </a:endParaRPr>
          </a:p>
          <a:p>
            <a:pPr marL="432000" indent="-3222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DejaVu Sans"/>
              </a:rPr>
              <a:t>Resistance usually increases with temperature</a:t>
            </a:r>
            <a:endParaRPr b="0" lang="en-US" sz="3200" spc="-1" strike="noStrike">
              <a:latin typeface="Arial"/>
            </a:endParaRPr>
          </a:p>
          <a:p>
            <a:pPr marL="432000" indent="-3222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DejaVu Sans"/>
              </a:rPr>
              <a:t>Component Resistors</a:t>
            </a:r>
            <a:endParaRPr b="0" lang="en-US" sz="3200" spc="-1" strike="noStrike">
              <a:latin typeface="Arial"/>
            </a:endParaRPr>
          </a:p>
          <a:p>
            <a:pPr lvl="3" marL="864000" indent="-214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DejaVu Sans"/>
              </a:rPr>
              <a:t>Carbon, Metal-oxide</a:t>
            </a:r>
            <a:endParaRPr b="0" lang="en-US" sz="3200" spc="-1" strike="noStrike">
              <a:latin typeface="Arial"/>
            </a:endParaRPr>
          </a:p>
          <a:p>
            <a:pPr lvl="3" marL="864000" indent="-214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DejaVu Sans"/>
              </a:rPr>
              <a:t>Wirewound- low-frequency due to inductance</a:t>
            </a:r>
            <a:endParaRPr b="0" lang="en-US" sz="3200" spc="-1" strike="noStrike">
              <a:latin typeface="Arial"/>
            </a:endParaRPr>
          </a:p>
          <a:p>
            <a:pPr lvl="3" marL="864000" indent="-214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DejaVu Sans"/>
              </a:rPr>
              <a:t>Metal-film, Carbon-film – deposit on insulating substrate</a:t>
            </a:r>
            <a:endParaRPr b="0" lang="en-US" sz="3200" spc="-1" strike="noStrike">
              <a:latin typeface="Arial"/>
            </a:endParaRPr>
          </a:p>
          <a:p>
            <a:pPr marL="432000" indent="-3222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DejaVu Sans"/>
              </a:rPr>
              <a:t>Power rating and temperature stability are considerations</a:t>
            </a:r>
            <a:endParaRPr b="0" lang="en-US" sz="3200" spc="-1" strike="noStrike">
              <a:latin typeface="Arial"/>
            </a:endParaRPr>
          </a:p>
          <a:p>
            <a:pPr marL="432000" indent="-3222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DejaVu Sans"/>
              </a:rPr>
              <a:t>Tolerance often unimportant – 20%, 10%, 5%, 1%</a:t>
            </a:r>
            <a:endParaRPr b="0" lang="en-US" sz="3200" spc="-1" strike="noStrike">
              <a:latin typeface="Arial"/>
            </a:endParaRPr>
          </a:p>
          <a:p>
            <a:pPr marL="432000" indent="-3222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DejaVu Sans"/>
              </a:rPr>
              <a:t>Potentiometers – variable resistors</a:t>
            </a:r>
            <a:endParaRPr b="0" lang="en-US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417"/>
              </a:spcBef>
            </a:pPr>
            <a:endParaRPr b="0" lang="en-US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" name="" descr=""/>
          <p:cNvPicPr/>
          <p:nvPr/>
        </p:nvPicPr>
        <p:blipFill>
          <a:blip r:embed="rId1"/>
          <a:stretch/>
        </p:blipFill>
        <p:spPr>
          <a:xfrm>
            <a:off x="5290560" y="2332080"/>
            <a:ext cx="4675320" cy="2513160"/>
          </a:xfrm>
          <a:prstGeom prst="rect">
            <a:avLst/>
          </a:prstGeom>
          <a:ln w="0">
            <a:noFill/>
          </a:ln>
        </p:spPr>
      </p:pic>
      <p:sp>
        <p:nvSpPr>
          <p:cNvPr id="321" name="CustomShape 1"/>
          <p:cNvSpPr/>
          <p:nvPr/>
        </p:nvSpPr>
        <p:spPr>
          <a:xfrm>
            <a:off x="5394960" y="456120"/>
            <a:ext cx="4684680" cy="822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4400" spc="-1" strike="noStrike">
                <a:solidFill>
                  <a:srgbClr val="ff0000"/>
                </a:solidFill>
                <a:latin typeface="Arial"/>
                <a:ea typeface="DejaVu Sans"/>
              </a:rPr>
              <a:t>Resistors</a:t>
            </a:r>
            <a:endParaRPr b="0" lang="en-US" sz="4400" spc="-1" strike="noStrike">
              <a:latin typeface="Arial"/>
            </a:endParaRPr>
          </a:p>
        </p:txBody>
      </p:sp>
      <p:pic>
        <p:nvPicPr>
          <p:cNvPr id="322" name="" descr=""/>
          <p:cNvPicPr/>
          <p:nvPr/>
        </p:nvPicPr>
        <p:blipFill>
          <a:blip r:embed="rId2"/>
          <a:stretch/>
        </p:blipFill>
        <p:spPr>
          <a:xfrm>
            <a:off x="91440" y="115920"/>
            <a:ext cx="4789800" cy="5408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CustomShape 1"/>
          <p:cNvSpPr/>
          <p:nvPr/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4400" spc="-1" strike="noStrike">
                <a:solidFill>
                  <a:srgbClr val="c9211e"/>
                </a:solidFill>
                <a:latin typeface="Arial"/>
                <a:ea typeface="DejaVu Sans"/>
              </a:rPr>
              <a:t>Capacitors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324" name="CustomShape 2"/>
          <p:cNvSpPr/>
          <p:nvPr/>
        </p:nvSpPr>
        <p:spPr>
          <a:xfrm>
            <a:off x="504000" y="1326600"/>
            <a:ext cx="9070920" cy="328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52000"/>
          </a:bodyPr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DejaVu Sans"/>
              </a:rPr>
              <a:t>Ideally blocks DC, no leakage, no energy loss</a:t>
            </a:r>
            <a:endParaRPr b="0" lang="en-US" sz="32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DejaVu Sans"/>
              </a:rPr>
              <a:t>Tolerance and temperature coefficient</a:t>
            </a:r>
            <a:endParaRPr b="0" lang="en-US" sz="32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DejaVu Sans"/>
              </a:rPr>
              <a:t>Voltage rating and breakdown</a:t>
            </a:r>
            <a:endParaRPr b="0" lang="en-US" sz="32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DejaVu Sans"/>
              </a:rPr>
              <a:t>Frequency, resistance, leakage, inductance considerations</a:t>
            </a:r>
            <a:endParaRPr b="0" lang="en-US" sz="32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DejaVu Sans"/>
              </a:rPr>
              <a:t>Ceramic, plastic film, mica, electrolytic, air-variable, vacuum </a:t>
            </a:r>
            <a:endParaRPr b="0" lang="en-US" sz="32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  <a:ea typeface="DejaVu Sans"/>
              </a:rPr>
              <a:t>Electrolytics are high capacity and polarized - low frequency filtering</a:t>
            </a:r>
            <a:endParaRPr b="0" lang="en-US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CustomShape 1"/>
          <p:cNvSpPr/>
          <p:nvPr/>
        </p:nvSpPr>
        <p:spPr>
          <a:xfrm>
            <a:off x="-18360" y="116280"/>
            <a:ext cx="5595120" cy="944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4400" spc="-1" strike="noStrike">
                <a:solidFill>
                  <a:srgbClr val="c9211e"/>
                </a:solidFill>
                <a:latin typeface="Arial"/>
                <a:ea typeface="DejaVu Sans"/>
              </a:rPr>
              <a:t>Capacitors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326" name="CustomShape 2"/>
          <p:cNvSpPr/>
          <p:nvPr/>
        </p:nvSpPr>
        <p:spPr>
          <a:xfrm>
            <a:off x="504000" y="1326600"/>
            <a:ext cx="9069840" cy="3286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327" name="" descr=""/>
          <p:cNvPicPr/>
          <p:nvPr/>
        </p:nvPicPr>
        <p:blipFill>
          <a:blip r:embed="rId1"/>
          <a:stretch/>
        </p:blipFill>
        <p:spPr>
          <a:xfrm>
            <a:off x="6042960" y="182880"/>
            <a:ext cx="3922920" cy="5094360"/>
          </a:xfrm>
          <a:prstGeom prst="rect">
            <a:avLst/>
          </a:prstGeom>
          <a:ln w="0">
            <a:noFill/>
          </a:ln>
        </p:spPr>
      </p:pic>
      <p:pic>
        <p:nvPicPr>
          <p:cNvPr id="328" name="" descr=""/>
          <p:cNvPicPr/>
          <p:nvPr/>
        </p:nvPicPr>
        <p:blipFill>
          <a:blip r:embed="rId2"/>
          <a:stretch/>
        </p:blipFill>
        <p:spPr>
          <a:xfrm>
            <a:off x="143640" y="1645920"/>
            <a:ext cx="5707440" cy="30657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2322</TotalTime>
  <Application>LibreOffice/7.0.6.2$Linux_X86_64 LibreOffice_project/144abb84a525d8e30c9dbbefa69cbbf2d8d4ae3b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2021-05-12T00:13:23Z</dcterms:created>
  <dc:creator/>
  <dc:description/>
  <dc:language>en-US</dc:language>
  <cp:lastModifiedBy/>
  <cp:lastPrinted>2021-05-24T10:04:48Z</cp:lastPrinted>
  <dcterms:modified xsi:type="dcterms:W3CDTF">2021-06-03T14:38:28Z</dcterms:modified>
  <cp:revision>125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